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61" r:id="rId3"/>
    <p:sldId id="260" r:id="rId4"/>
    <p:sldId id="258" r:id="rId5"/>
    <p:sldId id="257" r:id="rId6"/>
    <p:sldId id="268" r:id="rId7"/>
    <p:sldId id="303" r:id="rId8"/>
    <p:sldId id="269" r:id="rId9"/>
    <p:sldId id="302" r:id="rId10"/>
    <p:sldId id="287" r:id="rId11"/>
    <p:sldId id="278" r:id="rId12"/>
    <p:sldId id="270" r:id="rId13"/>
    <p:sldId id="279" r:id="rId14"/>
    <p:sldId id="280" r:id="rId15"/>
    <p:sldId id="271" r:id="rId16"/>
    <p:sldId id="281" r:id="rId17"/>
    <p:sldId id="272" r:id="rId18"/>
    <p:sldId id="300" r:id="rId19"/>
    <p:sldId id="291" r:id="rId20"/>
    <p:sldId id="301" r:id="rId21"/>
    <p:sldId id="289" r:id="rId22"/>
    <p:sldId id="290" r:id="rId23"/>
    <p:sldId id="273" r:id="rId24"/>
    <p:sldId id="304" r:id="rId25"/>
    <p:sldId id="282" r:id="rId26"/>
    <p:sldId id="283" r:id="rId27"/>
    <p:sldId id="284" r:id="rId28"/>
    <p:sldId id="285" r:id="rId29"/>
    <p:sldId id="286" r:id="rId30"/>
    <p:sldId id="292" r:id="rId31"/>
    <p:sldId id="293" r:id="rId32"/>
    <p:sldId id="294" r:id="rId33"/>
    <p:sldId id="295" r:id="rId34"/>
    <p:sldId id="298" r:id="rId35"/>
    <p:sldId id="296" r:id="rId36"/>
    <p:sldId id="29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796E3-C465-739F-264C-5B9E7107C975}" v="2167" dt="2023-05-03T02:55:07.028"/>
    <p1510:client id="{782594F0-4361-DB33-EB16-804A5B2820F7}" v="5168" dt="2023-05-02T09:34:05.821"/>
    <p1510:client id="{D2CCD183-04F5-8B45-D643-39628F372150}" v="193" dt="2023-04-22T04:47:49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EAB7B-DCAE-4D1F-A5A3-D2F8177104D4}" type="datetimeFigureOut"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52A66-5086-44DA-84F3-4330C23140BF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50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8498C-BC46-41C7-9C85-0259EAFAC3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240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041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349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735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19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88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02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694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97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508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14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341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095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15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912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813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15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903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399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901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9087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35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867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04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788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962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1172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37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08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26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3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75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076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8498C-BC46-41C7-9C85-0259EAFAC3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94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2.gif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CF92-97F2-4B6E-85D0-35253D37359E}"/>
              </a:ext>
            </a:extLst>
          </p:cNvPr>
          <p:cNvSpPr/>
          <p:nvPr userDrawn="1"/>
        </p:nvSpPr>
        <p:spPr>
          <a:xfrm>
            <a:off x="1706755" y="251269"/>
            <a:ext cx="6096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400" baseline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Medical</a:t>
            </a:r>
            <a:r>
              <a:rPr lang="ko-KR" altLang="en-US" sz="1400" baseline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 </a:t>
            </a:r>
            <a:r>
              <a:rPr lang="en-US" altLang="ko-KR" sz="1400" baseline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Imaging</a:t>
            </a:r>
            <a:r>
              <a:rPr lang="ko-KR" altLang="en-US" sz="1400" baseline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 </a:t>
            </a:r>
            <a:r>
              <a:rPr lang="en-US" altLang="ko-KR" sz="1400" baseline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&amp; Intelligent Reality Lab.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E12508-413C-4C21-84EE-FC580C502003}"/>
              </a:ext>
            </a:extLst>
          </p:cNvPr>
          <p:cNvCxnSpPr/>
          <p:nvPr userDrawn="1"/>
        </p:nvCxnSpPr>
        <p:spPr>
          <a:xfrm>
            <a:off x="406400" y="2554513"/>
            <a:ext cx="11161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0138EA-3FE8-4131-A536-B61CDF2B6D06}"/>
              </a:ext>
            </a:extLst>
          </p:cNvPr>
          <p:cNvCxnSpPr/>
          <p:nvPr userDrawn="1"/>
        </p:nvCxnSpPr>
        <p:spPr>
          <a:xfrm>
            <a:off x="406400" y="4151084"/>
            <a:ext cx="11161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1D698E-C961-4688-BE56-3C57AA499FD3}"/>
              </a:ext>
            </a:extLst>
          </p:cNvPr>
          <p:cNvSpPr/>
          <p:nvPr userDrawn="1"/>
        </p:nvSpPr>
        <p:spPr>
          <a:xfrm>
            <a:off x="406399" y="2224252"/>
            <a:ext cx="1088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D8A02"/>
                </a:solidFill>
                <a:latin typeface="+mn-ea"/>
                <a:ea typeface="+mn-ea"/>
              </a:rPr>
              <a:t>www.mi2rl.co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980EB855-AA53-4878-B66E-1E882AFB96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32" name="그림 31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1743184-35A5-4C69-A887-4AF2523438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647AF1-1FD3-46CC-AD2C-ED7E428B915C}"/>
              </a:ext>
            </a:extLst>
          </p:cNvPr>
          <p:cNvSpPr/>
          <p:nvPr userDrawn="1"/>
        </p:nvSpPr>
        <p:spPr>
          <a:xfrm>
            <a:off x="406399" y="61376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/>
              <a:t>Department of Biomedical Engineering, </a:t>
            </a:r>
          </a:p>
          <a:p>
            <a:r>
              <a:rPr lang="en-US" altLang="ko-KR" sz="1200"/>
              <a:t>Asan Medical Institute of Convergence Science and Technology, Asan Medical Center, </a:t>
            </a:r>
          </a:p>
          <a:p>
            <a:r>
              <a:rPr lang="en-US" altLang="ko-KR" sz="1200"/>
              <a:t>University of Ulsan College of Medicine, Seoul, Republic of Korea</a:t>
            </a:r>
            <a:endParaRPr lang="ko-KR" altLang="en-US" sz="1200"/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4AE01787-C63F-489F-8B5F-CC470B3CA3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9" y="267573"/>
            <a:ext cx="1259425" cy="4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00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5D07C11-24E5-44DD-A5DB-2DB0BFB47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04D4E2F-55E0-43E9-925A-C9FCBF3FD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F0C13ED-F698-4113-9C4F-65932611B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94" y="217695"/>
            <a:ext cx="1259425" cy="48038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9BC009-2840-462D-8CC5-C6C8603B6D70}"/>
              </a:ext>
            </a:extLst>
          </p:cNvPr>
          <p:cNvCxnSpPr>
            <a:cxnSpLocks/>
          </p:cNvCxnSpPr>
          <p:nvPr userDrawn="1"/>
        </p:nvCxnSpPr>
        <p:spPr>
          <a:xfrm>
            <a:off x="406400" y="817679"/>
            <a:ext cx="11591519" cy="0"/>
          </a:xfrm>
          <a:prstGeom prst="line">
            <a:avLst/>
          </a:prstGeom>
          <a:ln w="1905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1F5422C-CA7A-4069-8058-F5ED5EADA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1" y="63761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7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62DCA-D549-48AF-B718-9E9B26BEBF6A}"/>
              </a:ext>
            </a:extLst>
          </p:cNvPr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525A3E-F49A-44E2-BA42-E6ABA622C4DA}"/>
              </a:ext>
            </a:extLst>
          </p:cNvPr>
          <p:cNvCxnSpPr/>
          <p:nvPr userDrawn="1"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5D07C11-24E5-44DD-A5DB-2DB0BFB47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04D4E2F-55E0-43E9-925A-C9FCBF3FD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F0C13ED-F698-4113-9C4F-65932611B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94" y="267573"/>
            <a:ext cx="1259425" cy="480388"/>
          </a:xfrm>
          <a:prstGeom prst="rect">
            <a:avLst/>
          </a:prstGeom>
        </p:spPr>
      </p:pic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3A57DA9-7616-4AFF-9A94-AF4944F4B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1" y="63761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052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사람, 가장, 사진, 전면이(가) 표시된 사진&#10;&#10;자동 생성된 설명">
            <a:extLst>
              <a:ext uri="{FF2B5EF4-FFF2-40B4-BE49-F238E27FC236}">
                <a16:creationId xmlns:a16="http://schemas.microsoft.com/office/drawing/2014/main" id="{163B9A99-E4EE-4D26-A30C-46759B6FF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632339" y="2963481"/>
            <a:ext cx="10927324" cy="3730699"/>
          </a:xfrm>
          <a:prstGeom prst="rect">
            <a:avLst/>
          </a:prstGeom>
        </p:spPr>
      </p:pic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72420265-9EA7-4084-9F02-CB625D59F37B}"/>
              </a:ext>
            </a:extLst>
          </p:cNvPr>
          <p:cNvSpPr txBox="1">
            <a:spLocks/>
          </p:cNvSpPr>
          <p:nvPr userDrawn="1"/>
        </p:nvSpPr>
        <p:spPr>
          <a:xfrm>
            <a:off x="632337" y="74123"/>
            <a:ext cx="6380083" cy="738472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>
                <a:solidFill>
                  <a:srgbClr val="01686D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2800" kern="1100">
              <a:solidFill>
                <a:srgbClr val="01686D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3B858C41-A95D-44CF-8C43-28F9B2F505BF}"/>
              </a:ext>
            </a:extLst>
          </p:cNvPr>
          <p:cNvSpPr/>
          <p:nvPr userDrawn="1"/>
        </p:nvSpPr>
        <p:spPr>
          <a:xfrm>
            <a:off x="632338" y="754097"/>
            <a:ext cx="5840869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tabLst>
                <a:tab pos="1346166" algn="l"/>
              </a:tabLst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Radiology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Joon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SangMin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Lee</a:t>
            </a:r>
            <a:r>
              <a:rPr kumimoji="1" lang="en-US" altLang="ko-KR" sz="1100" kern="1100" baseline="300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A,B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Dong Hyun, Yang, Hyung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Jin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Won, Ho Sung Kim, Seung Chai Jung, Ji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Park, So Jung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Hyun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Gilsun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Hong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12A6BEFC-6BD1-43CB-BB42-8A6C21F660DD}"/>
              </a:ext>
            </a:extLst>
          </p:cNvPr>
          <p:cNvSpPr/>
          <p:nvPr userDrawn="1"/>
        </p:nvSpPr>
        <p:spPr>
          <a:xfrm>
            <a:off x="6096000" y="754097"/>
            <a:ext cx="6096000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Neurology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Dong-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Wha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Kang,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Chongsik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Jaehong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Sangbeom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Jun,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Misun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Kwon,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Beomjun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r>
              <a:rPr kumimoji="1" lang="en-US" altLang="ko-KR" sz="7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5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7C311B84-C262-4803-808C-C040E39C144A}"/>
              </a:ext>
            </a:extLst>
          </p:cNvPr>
          <p:cNvSpPr/>
          <p:nvPr userDrawn="1"/>
        </p:nvSpPr>
        <p:spPr>
          <a:xfrm>
            <a:off x="632337" y="1924251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Cardiology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Jaekwan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Jongmin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Song, Young-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Hak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endParaRPr kumimoji="1" lang="en-US" altLang="ko-KR" sz="5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59D9E29D-AB28-4069-B7EB-D8EC3C68B4F0}"/>
              </a:ext>
            </a:extLst>
          </p:cNvPr>
          <p:cNvSpPr/>
          <p:nvPr userDrawn="1"/>
        </p:nvSpPr>
        <p:spPr>
          <a:xfrm>
            <a:off x="6096000" y="2418770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Emergency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Dong-Woo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endParaRPr kumimoji="1" lang="en-US" altLang="ko-KR" sz="11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69D8D754-1F9A-4929-8A16-8E4893F5D9DA}"/>
              </a:ext>
            </a:extLst>
          </p:cNvPr>
          <p:cNvSpPr/>
          <p:nvPr userDrawn="1"/>
        </p:nvSpPr>
        <p:spPr>
          <a:xfrm>
            <a:off x="632337" y="1442376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Pathology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Hyunjeong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Go,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Gyuheon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Choi,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Gyungyub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Gong, Dong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</a:t>
            </a:r>
            <a:r>
              <a:rPr kumimoji="1" lang="en-US" altLang="ko-KR" sz="10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7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3" name="Rectangle 27">
            <a:extLst>
              <a:ext uri="{FF2B5EF4-FFF2-40B4-BE49-F238E27FC236}">
                <a16:creationId xmlns:a16="http://schemas.microsoft.com/office/drawing/2014/main" id="{1BCF6923-E837-49E1-A67D-78CDBE479814}"/>
              </a:ext>
            </a:extLst>
          </p:cNvPr>
          <p:cNvSpPr/>
          <p:nvPr userDrawn="1"/>
        </p:nvSpPr>
        <p:spPr>
          <a:xfrm>
            <a:off x="6096000" y="1445093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Surgery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Ko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JongHun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Songchuk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Kim, Tae-Yon Sung</a:t>
            </a:r>
            <a:r>
              <a:rPr kumimoji="1" lang="en-US" altLang="ko-KR" sz="9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8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B3779AAE-D4A6-417D-A048-FA0B197929F2}"/>
              </a:ext>
            </a:extLst>
          </p:cNvPr>
          <p:cNvSpPr/>
          <p:nvPr userDrawn="1"/>
        </p:nvSpPr>
        <p:spPr>
          <a:xfrm>
            <a:off x="6096000" y="1929559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Internal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Jeongsik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Byeon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Kang Mo Kim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1AB45EE-1722-4BD4-B755-7B1ED79199DE}"/>
              </a:ext>
            </a:extLst>
          </p:cNvPr>
          <p:cNvSpPr/>
          <p:nvPr userDrawn="1"/>
        </p:nvSpPr>
        <p:spPr>
          <a:xfrm>
            <a:off x="632337" y="2404652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Anesthesiology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Sung-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Hoon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Ho Lee</a:t>
            </a:r>
            <a:r>
              <a:rPr kumimoji="1" lang="en-US" altLang="ko-KR" sz="9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8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AEDE155-2147-425D-B909-20E1BBCA3D16}"/>
              </a:ext>
            </a:extLst>
          </p:cNvPr>
          <p:cNvCxnSpPr/>
          <p:nvPr userDrawn="1"/>
        </p:nvCxnSpPr>
        <p:spPr>
          <a:xfrm>
            <a:off x="632340" y="754095"/>
            <a:ext cx="10927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B5A7338-3F9E-477B-8B10-FAC79337ACF0}"/>
              </a:ext>
            </a:extLst>
          </p:cNvPr>
          <p:cNvGrpSpPr/>
          <p:nvPr userDrawn="1"/>
        </p:nvGrpSpPr>
        <p:grpSpPr>
          <a:xfrm>
            <a:off x="0" y="6507554"/>
            <a:ext cx="12192000" cy="389063"/>
            <a:chOff x="0" y="6507554"/>
            <a:chExt cx="12192000" cy="38906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49C6646-FE5B-4719-9A5D-7C74E5F3BD23}"/>
                </a:ext>
              </a:extLst>
            </p:cNvPr>
            <p:cNvSpPr/>
            <p:nvPr/>
          </p:nvSpPr>
          <p:spPr>
            <a:xfrm>
              <a:off x="0" y="6507554"/>
              <a:ext cx="12192000" cy="389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F9C8336-CC86-4CA9-8BD0-F8DE0DD800F4}"/>
                </a:ext>
              </a:extLst>
            </p:cNvPr>
            <p:cNvGrpSpPr/>
            <p:nvPr/>
          </p:nvGrpSpPr>
          <p:grpSpPr>
            <a:xfrm>
              <a:off x="279664" y="6576085"/>
              <a:ext cx="11632673" cy="252000"/>
              <a:chOff x="279665" y="6576085"/>
              <a:chExt cx="11632673" cy="252000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4E530181-7877-4405-BAF9-E14177BD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65" y="6594085"/>
                <a:ext cx="493714" cy="216000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E5C4524-5962-4FF5-A4C9-CA7761542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591" y="6576085"/>
                <a:ext cx="911747" cy="2520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B7A1AF5-0119-45D8-BDB4-1EAB3C219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32400" r="11800" b="39186"/>
              <a:stretch/>
            </p:blipFill>
            <p:spPr>
              <a:xfrm>
                <a:off x="1053044" y="6594085"/>
                <a:ext cx="805497" cy="216000"/>
              </a:xfrm>
              <a:prstGeom prst="rect">
                <a:avLst/>
              </a:prstGeom>
            </p:spPr>
          </p:pic>
          <p:pic>
            <p:nvPicPr>
              <p:cNvPr id="83" name="그림 82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1AAE712A-58A5-413C-A7E0-4576186626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0" t="15965" b="23641"/>
              <a:stretch/>
            </p:blipFill>
            <p:spPr>
              <a:xfrm>
                <a:off x="2138206" y="6594085"/>
                <a:ext cx="576216" cy="216000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A5BE1999-C9BB-4D80-BE9A-6853986E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4087" y="6612085"/>
                <a:ext cx="1087177" cy="180000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4D0F370A-6088-47AD-9766-910A5228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929" y="6612085"/>
                <a:ext cx="829116" cy="180000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4D4DCBB5-3C22-49D3-85ED-C53A06C12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18" b="30153"/>
              <a:stretch/>
            </p:blipFill>
            <p:spPr>
              <a:xfrm>
                <a:off x="6922442" y="6594085"/>
                <a:ext cx="1263930" cy="216000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0FFFDF7-5039-41D1-8E1F-AB8C000C1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9710" y="6594085"/>
                <a:ext cx="1173067" cy="216000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A86CBF3A-5EDD-4D8C-AF63-BDBC4F05C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037" y="6594085"/>
                <a:ext cx="566284" cy="216000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CFBA3FB-F739-465D-BEE0-C80F9BEC1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" t="8849" r="1872" b="12566"/>
              <a:stretch/>
            </p:blipFill>
            <p:spPr>
              <a:xfrm>
                <a:off x="9311986" y="6576085"/>
                <a:ext cx="140894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239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61703-C244-4292-BBBD-02D3ABFA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86BD0-5344-4C7B-B7B3-9A8CB570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23DE4-42A1-4A0D-97C4-5D115A143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3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45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7.png"/><Relationship Id="rId10" Type="http://schemas.openxmlformats.org/officeDocument/2006/relationships/image" Target="../media/image68.png"/><Relationship Id="rId4" Type="http://schemas.openxmlformats.org/officeDocument/2006/relationships/image" Target="../media/image6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7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74.png"/><Relationship Id="rId5" Type="http://schemas.openxmlformats.org/officeDocument/2006/relationships/image" Target="../media/image7.png"/><Relationship Id="rId10" Type="http://schemas.openxmlformats.org/officeDocument/2006/relationships/image" Target="../media/image73.png"/><Relationship Id="rId4" Type="http://schemas.openxmlformats.org/officeDocument/2006/relationships/image" Target="../media/image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7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5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11" Type="http://schemas.openxmlformats.org/officeDocument/2006/relationships/image" Target="../media/image65.png"/><Relationship Id="rId5" Type="http://schemas.openxmlformats.org/officeDocument/2006/relationships/image" Target="../media/image7.png"/><Relationship Id="rId10" Type="http://schemas.openxmlformats.org/officeDocument/2006/relationships/image" Target="../media/image83.png"/><Relationship Id="rId4" Type="http://schemas.openxmlformats.org/officeDocument/2006/relationships/image" Target="../media/image6.png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89.png"/><Relationship Id="rId5" Type="http://schemas.openxmlformats.org/officeDocument/2006/relationships/image" Target="../media/image7.png"/><Relationship Id="rId10" Type="http://schemas.openxmlformats.org/officeDocument/2006/relationships/image" Target="../media/image88.png"/><Relationship Id="rId4" Type="http://schemas.openxmlformats.org/officeDocument/2006/relationships/image" Target="../media/image6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11" Type="http://schemas.openxmlformats.org/officeDocument/2006/relationships/image" Target="../media/image94.png"/><Relationship Id="rId5" Type="http://schemas.openxmlformats.org/officeDocument/2006/relationships/image" Target="../media/image7.png"/><Relationship Id="rId10" Type="http://schemas.openxmlformats.org/officeDocument/2006/relationships/image" Target="../media/image93.png"/><Relationship Id="rId4" Type="http://schemas.openxmlformats.org/officeDocument/2006/relationships/image" Target="../media/image6.png"/><Relationship Id="rId9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429981A-8F18-4EE8-99BA-7671094174BD}"/>
              </a:ext>
            </a:extLst>
          </p:cNvPr>
          <p:cNvSpPr/>
          <p:nvPr/>
        </p:nvSpPr>
        <p:spPr>
          <a:xfrm>
            <a:off x="406399" y="2771394"/>
            <a:ext cx="11160761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rgbClr val="01686D"/>
                </a:solidFill>
                <a:latin typeface="+mj-ea"/>
                <a:ea typeface="+mj-ea"/>
              </a:rPr>
              <a:t>- Understanding Diffusion Models: </a:t>
            </a:r>
            <a:endParaRPr lang="en-US" altLang="ko-KR" sz="3600" b="1" dirty="0" err="1">
              <a:solidFill>
                <a:srgbClr val="01686D"/>
              </a:solidFill>
              <a:latin typeface="Calibri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en-US" sz="3600" b="1" dirty="0">
                <a:solidFill>
                  <a:srgbClr val="01686D"/>
                </a:solidFill>
                <a:latin typeface="+mj-ea"/>
                <a:ea typeface="+mj-ea"/>
              </a:rPr>
              <a:t>  A Unified Perspective</a:t>
            </a:r>
            <a:endParaRPr lang="en-US" altLang="ko-KR" sz="3600" b="1" dirty="0">
              <a:solidFill>
                <a:srgbClr val="01686D"/>
              </a:solidFill>
              <a:ea typeface="맑은 고딕"/>
              <a:cs typeface="Calibri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D2BBF9-059D-4E83-9440-C07C52A13544}"/>
              </a:ext>
            </a:extLst>
          </p:cNvPr>
          <p:cNvSpPr/>
          <p:nvPr/>
        </p:nvSpPr>
        <p:spPr>
          <a:xfrm>
            <a:off x="406399" y="4212709"/>
            <a:ext cx="137088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b="1" dirty="0">
                <a:latin typeface="맑은 고딕"/>
                <a:ea typeface="맑은 고딕"/>
              </a:rPr>
              <a:t>2023.05.03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87677-5A52-4729-87F6-FE24933ECE4D}"/>
              </a:ext>
            </a:extLst>
          </p:cNvPr>
          <p:cNvSpPr/>
          <p:nvPr/>
        </p:nvSpPr>
        <p:spPr>
          <a:xfrm>
            <a:off x="406400" y="4503231"/>
            <a:ext cx="1766702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latin typeface="맑은 고딕"/>
                <a:ea typeface="맑은 고딕"/>
              </a:rPr>
              <a:t>Jong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latin typeface="맑은 고딕"/>
                <a:ea typeface="맑은 고딕"/>
              </a:rPr>
              <a:t>Jun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latin typeface="맑은 고딕"/>
                <a:ea typeface="맑은 고딕"/>
              </a:rPr>
              <a:t>Won</a:t>
            </a:r>
            <a:endParaRPr lang="en-US" altLang="ko-KR" sz="1800" b="1">
              <a:latin typeface="맑은 고딕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C7E59D-8D54-46CE-A94C-C316C44155F9}"/>
              </a:ext>
            </a:extLst>
          </p:cNvPr>
          <p:cNvSpPr/>
          <p:nvPr/>
        </p:nvSpPr>
        <p:spPr>
          <a:xfrm>
            <a:off x="469746" y="6156867"/>
            <a:ext cx="5705706" cy="56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98CAC2-3290-45C6-8DBF-C421EB082F11}"/>
              </a:ext>
            </a:extLst>
          </p:cNvPr>
          <p:cNvSpPr/>
          <p:nvPr/>
        </p:nvSpPr>
        <p:spPr>
          <a:xfrm>
            <a:off x="462951" y="2094780"/>
            <a:ext cx="920150" cy="33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83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2842" y="1366971"/>
            <a:ext cx="1080678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the </a:t>
            </a:r>
            <a:r>
              <a:rPr lang="en-US" b="1" dirty="0">
                <a:ea typeface="맑은 고딕"/>
                <a:cs typeface="Calibri"/>
              </a:rPr>
              <a:t>E</a:t>
            </a:r>
            <a:r>
              <a:rPr lang="en-US" dirty="0">
                <a:ea typeface="맑은 고딕"/>
                <a:cs typeface="Calibri"/>
              </a:rPr>
              <a:t>vidence </a:t>
            </a:r>
            <a:r>
              <a:rPr lang="en-US" b="1" dirty="0">
                <a:ea typeface="맑은 고딕"/>
                <a:cs typeface="Calibri"/>
              </a:rPr>
              <a:t>L</a:t>
            </a:r>
            <a:r>
              <a:rPr lang="en-US" dirty="0">
                <a:ea typeface="맑은 고딕"/>
                <a:cs typeface="Calibri"/>
              </a:rPr>
              <a:t>ower </a:t>
            </a:r>
            <a:r>
              <a:rPr lang="en-US" b="1" err="1">
                <a:ea typeface="맑은 고딕"/>
                <a:cs typeface="Calibri"/>
              </a:rPr>
              <a:t>BO</a:t>
            </a:r>
            <a:r>
              <a:rPr lang="en-US" err="1">
                <a:ea typeface="맑은 고딕"/>
                <a:cs typeface="Calibri"/>
              </a:rPr>
              <a:t>und</a:t>
            </a:r>
            <a:r>
              <a:rPr lang="en-US" dirty="0">
                <a:ea typeface="맑은 고딕"/>
                <a:cs typeface="Calibri"/>
              </a:rPr>
              <a:t> (ELBO) is a lower bound of the log likelihood of</a:t>
            </a:r>
            <a:r>
              <a:rPr lang="en-US" b="1" dirty="0">
                <a:ea typeface="맑은 고딕"/>
                <a:cs typeface="Calibri"/>
              </a:rPr>
              <a:t>            </a:t>
            </a:r>
            <a:r>
              <a:rPr lang="en-US" dirty="0">
                <a:ea typeface="맑은 고딕"/>
                <a:cs typeface="Calibri"/>
              </a:rPr>
              <a:t>(the evidence).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Then, </a:t>
            </a:r>
            <a:r>
              <a:rPr lang="en-US" b="1" dirty="0">
                <a:ea typeface="맑은 고딕"/>
                <a:cs typeface="Calibri"/>
              </a:rPr>
              <a:t>maximizing the ELBO</a:t>
            </a:r>
            <a:r>
              <a:rPr lang="en-US" dirty="0">
                <a:ea typeface="맑은 고딕"/>
                <a:cs typeface="Calibri"/>
              </a:rPr>
              <a:t> becomes a proxy objective with which to </a:t>
            </a:r>
            <a:r>
              <a:rPr lang="en-US" b="1" dirty="0">
                <a:ea typeface="맑은 고딕"/>
                <a:cs typeface="Calibri"/>
              </a:rPr>
              <a:t>optimize a latent variable model</a:t>
            </a: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 err="1">
                <a:ea typeface="맑은 고딕"/>
                <a:cs typeface="Calibri"/>
              </a:rPr>
              <a:t>q_pi</a:t>
            </a:r>
            <a:r>
              <a:rPr lang="en-US" b="1" dirty="0">
                <a:ea typeface="맑은 고딕"/>
                <a:cs typeface="Calibri"/>
              </a:rPr>
              <a:t>(</a:t>
            </a:r>
            <a:r>
              <a:rPr lang="en-US" b="1" dirty="0" err="1">
                <a:ea typeface="맑은 고딕"/>
                <a:cs typeface="Calibri"/>
              </a:rPr>
              <a:t>z|x</a:t>
            </a:r>
            <a:r>
              <a:rPr lang="en-US" b="1" dirty="0">
                <a:ea typeface="맑은 고딕"/>
                <a:cs typeface="Calibri"/>
              </a:rPr>
              <a:t>) : </a:t>
            </a:r>
            <a:r>
              <a:rPr lang="en-US" dirty="0">
                <a:ea typeface="맑은 고딕"/>
                <a:cs typeface="Calibri"/>
              </a:rPr>
              <a:t>parameters pi that we</a:t>
            </a:r>
            <a:r>
              <a:rPr lang="en-US" b="1" dirty="0"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seek to</a:t>
            </a:r>
            <a:r>
              <a:rPr lang="en-US" b="1" dirty="0"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optimize true latent variables</a:t>
            </a:r>
            <a:r>
              <a:rPr lang="en-US" b="1" dirty="0"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for given observations x</a:t>
            </a:r>
            <a:r>
              <a:rPr lang="en-US" b="1" dirty="0">
                <a:ea typeface="맑은 고딕"/>
                <a:cs typeface="Calibri"/>
              </a:rPr>
              <a:t> 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Our goal is to learn this underlying latent structure that describes our observed data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Evidence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Lower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Bound</a:t>
            </a:r>
            <a:endParaRPr lang="ko-KR" dirty="0" err="1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0E0956-6B4F-E1AA-D18A-815BFE765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58" y="2765425"/>
            <a:ext cx="3562350" cy="895350"/>
          </a:xfrm>
          <a:prstGeom prst="rect">
            <a:avLst/>
          </a:prstGeom>
        </p:spPr>
      </p:pic>
      <p:pic>
        <p:nvPicPr>
          <p:cNvPr id="7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660003A4-40DA-73D2-8ED4-2ED54ECBB3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515" b="-228"/>
          <a:stretch/>
        </p:blipFill>
        <p:spPr>
          <a:xfrm>
            <a:off x="785808" y="4514388"/>
            <a:ext cx="2743200" cy="1981506"/>
          </a:xfrm>
          <a:prstGeom prst="rect">
            <a:avLst/>
          </a:prstGeom>
        </p:spPr>
      </p:pic>
      <p:pic>
        <p:nvPicPr>
          <p:cNvPr id="11" name="그림 1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EB19A0CE-6858-EF66-7D9B-5E74C9C3D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3089" y="2760459"/>
            <a:ext cx="1885950" cy="819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3F3E2C-07F0-4792-1D57-0615D0F65B02}"/>
              </a:ext>
            </a:extLst>
          </p:cNvPr>
          <p:cNvSpPr txBox="1"/>
          <p:nvPr/>
        </p:nvSpPr>
        <p:spPr>
          <a:xfrm>
            <a:off x="7249886" y="3429000"/>
            <a:ext cx="1567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>
                <a:ea typeface="맑은 고딕"/>
                <a:cs typeface="Calibri"/>
              </a:rPr>
              <a:t>approximation</a:t>
            </a:r>
            <a:endParaRPr lang="ko-KR" altLang="en-US" dirty="0" err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AFC806-C1B3-438F-A66C-4E2A5B96AF0A}"/>
              </a:ext>
            </a:extLst>
          </p:cNvPr>
          <p:cNvCxnSpPr/>
          <p:nvPr/>
        </p:nvCxnSpPr>
        <p:spPr>
          <a:xfrm flipV="1">
            <a:off x="6783160" y="3358071"/>
            <a:ext cx="2579491" cy="69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DE0A9BE1-D7ED-190A-26B1-B9F8DF83C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50" y="2476109"/>
            <a:ext cx="927901" cy="414753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3FCC955C-A72D-3796-37CD-6B9D21EF17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4368" y="2516853"/>
            <a:ext cx="224518" cy="3442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5D21DA-E602-641F-A5B2-723819F6FF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9681" y="1392262"/>
            <a:ext cx="4762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73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Autoencoder</a:t>
            </a:r>
            <a:endParaRPr lang="ko-KR" dirty="0" err="1"/>
          </a:p>
        </p:txBody>
      </p:sp>
      <p:pic>
        <p:nvPicPr>
          <p:cNvPr id="3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1A0D77BC-739E-0568-8FE8-BA7A992F1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42" y="2393378"/>
            <a:ext cx="2743200" cy="2729289"/>
          </a:xfrm>
          <a:prstGeom prst="rect">
            <a:avLst/>
          </a:prstGeom>
        </p:spPr>
      </p:pic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EBC05487-B15A-44E0-5664-AA0FBC5D3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50"/>
          <a:stretch/>
        </p:blipFill>
        <p:spPr>
          <a:xfrm>
            <a:off x="4816459" y="2049037"/>
            <a:ext cx="6833959" cy="283764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DCD2EC4D-A6CD-2057-51B0-2DCABFCCA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5778" y="4884846"/>
            <a:ext cx="734785" cy="683078"/>
          </a:xfrm>
          <a:prstGeom prst="rect">
            <a:avLst/>
          </a:prstGeom>
        </p:spPr>
      </p:pic>
      <p:pic>
        <p:nvPicPr>
          <p:cNvPr id="7" name="그림 8">
            <a:extLst>
              <a:ext uri="{FF2B5EF4-FFF2-40B4-BE49-F238E27FC236}">
                <a16:creationId xmlns:a16="http://schemas.microsoft.com/office/drawing/2014/main" id="{201B9E12-78B6-669A-AE9F-2C4B7B5F7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5239" y="4884847"/>
            <a:ext cx="767442" cy="683078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7B767B12-BF3B-312A-1AE2-04D8010AC8D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297" b="12356"/>
          <a:stretch/>
        </p:blipFill>
        <p:spPr>
          <a:xfrm>
            <a:off x="9597456" y="1358884"/>
            <a:ext cx="653981" cy="3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2842" y="1366971"/>
            <a:ext cx="104765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The ELBO is optimized jointly over parameters       and      .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endParaRPr lang="en-US" dirty="0">
              <a:ea typeface="맑은 고딕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Autoencoder</a:t>
            </a:r>
            <a:endParaRPr lang="ko-KR" dirty="0" err="1"/>
          </a:p>
        </p:txBody>
      </p:sp>
      <p:pic>
        <p:nvPicPr>
          <p:cNvPr id="9" name="그림 9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99642FBC-611E-9818-3EDD-ABD1EFFBB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4" b="1036"/>
          <a:stretch/>
        </p:blipFill>
        <p:spPr>
          <a:xfrm>
            <a:off x="511627" y="1954678"/>
            <a:ext cx="10417629" cy="3079284"/>
          </a:xfrm>
          <a:prstGeom prst="rect">
            <a:avLst/>
          </a:prstGeom>
        </p:spPr>
      </p:pic>
      <p:pic>
        <p:nvPicPr>
          <p:cNvPr id="3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1A0D77BC-739E-0568-8FE8-BA7A992F1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0" y="3823304"/>
            <a:ext cx="2743200" cy="2729289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FC2D21DD-2CB1-2ACC-4CA0-96E12F31A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1999" y="1362756"/>
            <a:ext cx="224518" cy="34426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15ABC14D-A7BE-C85F-CCAE-2D4AD06922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74" t="9434" r="11579" b="12264"/>
          <a:stretch/>
        </p:blipFill>
        <p:spPr>
          <a:xfrm>
            <a:off x="5859235" y="1366971"/>
            <a:ext cx="308022" cy="351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E422BB-C7B7-40CA-3081-C4AC166B5A74}"/>
              </a:ext>
            </a:extLst>
          </p:cNvPr>
          <p:cNvSpPr txBox="1"/>
          <p:nvPr/>
        </p:nvSpPr>
        <p:spPr>
          <a:xfrm>
            <a:off x="1567542" y="3864428"/>
            <a:ext cx="1012371" cy="42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05EAF-01DA-7700-6C4D-0C091D498835}"/>
              </a:ext>
            </a:extLst>
          </p:cNvPr>
          <p:cNvSpPr txBox="1"/>
          <p:nvPr/>
        </p:nvSpPr>
        <p:spPr>
          <a:xfrm>
            <a:off x="1567541" y="6030684"/>
            <a:ext cx="1012371" cy="424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F0AAB-2FB5-B0C6-9E73-F5B6A97E0AAE}"/>
              </a:ext>
            </a:extLst>
          </p:cNvPr>
          <p:cNvSpPr txBox="1"/>
          <p:nvPr/>
        </p:nvSpPr>
        <p:spPr>
          <a:xfrm>
            <a:off x="5410199" y="4016828"/>
            <a:ext cx="1785256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6DB805-25AA-B669-1209-BA1FD46D1D91}"/>
              </a:ext>
            </a:extLst>
          </p:cNvPr>
          <p:cNvSpPr txBox="1"/>
          <p:nvPr/>
        </p:nvSpPr>
        <p:spPr>
          <a:xfrm>
            <a:off x="8371112" y="4016827"/>
            <a:ext cx="2133599" cy="533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21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2842" y="1366971"/>
            <a:ext cx="104765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The encoder</a:t>
            </a:r>
            <a:r>
              <a:rPr lang="en-US" altLang="ko-KR" dirty="0">
                <a:ea typeface="맑은 고딕"/>
                <a:cs typeface="Calibri"/>
              </a:rPr>
              <a:t> : a multivariate Gaussian with diagonal covariance </a:t>
            </a:r>
            <a:endParaRPr lang="ko-KR" altLang="en-US" b="1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The latent : a standard multivariate Gaussian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endParaRPr lang="en-US" dirty="0">
              <a:ea typeface="맑은 고딕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Autoencoder</a:t>
            </a:r>
            <a:endParaRPr lang="ko-KR" dirty="0" err="1"/>
          </a:p>
        </p:txBody>
      </p:sp>
      <p:pic>
        <p:nvPicPr>
          <p:cNvPr id="5" name="그림 5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919112DB-2318-6151-0464-161D1A8537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9" b="51579"/>
          <a:stretch/>
        </p:blipFill>
        <p:spPr>
          <a:xfrm>
            <a:off x="5188402" y="4861831"/>
            <a:ext cx="4743457" cy="499427"/>
          </a:xfrm>
          <a:prstGeom prst="rect">
            <a:avLst/>
          </a:prstGeom>
        </p:spPr>
      </p:pic>
      <p:pic>
        <p:nvPicPr>
          <p:cNvPr id="6" name="그림 5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19860C92-E381-B9E2-45F4-22AC9BF39D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211" r="458" b="1053"/>
          <a:stretch/>
        </p:blipFill>
        <p:spPr>
          <a:xfrm>
            <a:off x="4742089" y="3370488"/>
            <a:ext cx="4732579" cy="564569"/>
          </a:xfrm>
          <a:prstGeom prst="rect">
            <a:avLst/>
          </a:prstGeom>
        </p:spPr>
      </p:pic>
      <p:pic>
        <p:nvPicPr>
          <p:cNvPr id="10" name="그림 9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F35BF5F-F125-40A8-B6B7-2B9F42FBCB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194" t="67482" r="1758" b="1049"/>
          <a:stretch/>
        </p:blipFill>
        <p:spPr>
          <a:xfrm>
            <a:off x="2220684" y="2270363"/>
            <a:ext cx="6534063" cy="979153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015CA4D4-563B-1225-BABF-BFE223807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221" y="3921579"/>
            <a:ext cx="4936671" cy="669471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8BC7B461-205E-6D04-CDE9-CA48D2321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2485" y="5427629"/>
            <a:ext cx="6455228" cy="650942"/>
          </a:xfrm>
          <a:prstGeom prst="rect">
            <a:avLst/>
          </a:prstGeom>
        </p:spPr>
      </p:pic>
      <p:pic>
        <p:nvPicPr>
          <p:cNvPr id="13" name="그림 14">
            <a:extLst>
              <a:ext uri="{FF2B5EF4-FFF2-40B4-BE49-F238E27FC236}">
                <a16:creationId xmlns:a16="http://schemas.microsoft.com/office/drawing/2014/main" id="{5458C5BD-0D70-ED4F-86CF-8100D0F320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961" y="3999139"/>
            <a:ext cx="378277" cy="590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44B629-18B7-611D-7BA6-AFE5E42154C3}"/>
              </a:ext>
            </a:extLst>
          </p:cNvPr>
          <p:cNvSpPr txBox="1"/>
          <p:nvPr/>
        </p:nvSpPr>
        <p:spPr>
          <a:xfrm>
            <a:off x="7630886" y="6117771"/>
            <a:ext cx="1567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Calibri"/>
              </a:rPr>
              <a:t>Dot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product</a:t>
            </a:r>
            <a:endParaRPr lang="ko-KR" altLang="en-US" dirty="0" err="1"/>
          </a:p>
        </p:txBody>
      </p:sp>
      <p:pic>
        <p:nvPicPr>
          <p:cNvPr id="18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ED8E316B-863B-F5AC-D198-6ED5A53697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980" y="3823304"/>
            <a:ext cx="2743200" cy="27292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5BADC7-4994-630C-4E94-F1C9B96A5F35}"/>
              </a:ext>
            </a:extLst>
          </p:cNvPr>
          <p:cNvSpPr txBox="1"/>
          <p:nvPr/>
        </p:nvSpPr>
        <p:spPr>
          <a:xfrm>
            <a:off x="1567542" y="3864428"/>
            <a:ext cx="1012371" cy="42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2506DC-17F7-8C81-C512-FC336BF7D2BB}"/>
              </a:ext>
            </a:extLst>
          </p:cNvPr>
          <p:cNvSpPr txBox="1"/>
          <p:nvPr/>
        </p:nvSpPr>
        <p:spPr>
          <a:xfrm>
            <a:off x="1567541" y="6030684"/>
            <a:ext cx="1012371" cy="424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FC6D40-38EC-5DAC-C237-11EACD0FABCF}"/>
              </a:ext>
            </a:extLst>
          </p:cNvPr>
          <p:cNvSpPr txBox="1"/>
          <p:nvPr/>
        </p:nvSpPr>
        <p:spPr>
          <a:xfrm>
            <a:off x="3439885" y="2275114"/>
            <a:ext cx="1785256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97C29-078B-7499-4CC5-3DB18B679BDB}"/>
              </a:ext>
            </a:extLst>
          </p:cNvPr>
          <p:cNvSpPr txBox="1"/>
          <p:nvPr/>
        </p:nvSpPr>
        <p:spPr>
          <a:xfrm>
            <a:off x="6400798" y="2275113"/>
            <a:ext cx="2133599" cy="5334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0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362021" y="1602493"/>
            <a:ext cx="10645918" cy="1505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A Hierarchical Variational Autoencoder (HAVE) is a generalization of a VAE that extends to multiple </a:t>
            </a:r>
            <a:r>
              <a:rPr lang="en-US" dirty="0" err="1">
                <a:ea typeface="맑은 고딕"/>
                <a:cs typeface="Calibri"/>
              </a:rPr>
              <a:t>hierachies</a:t>
            </a:r>
            <a:r>
              <a:rPr lang="en-US" dirty="0">
                <a:ea typeface="맑은 고딕"/>
                <a:cs typeface="Calibri"/>
              </a:rPr>
              <a:t> over latent variables. </a:t>
            </a:r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Markovian HVAE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In a MHVAE, the generative process is </a:t>
            </a:r>
            <a:r>
              <a:rPr lang="en-US" b="1" dirty="0">
                <a:ea typeface="맑은 고딕"/>
                <a:cs typeface="Calibri"/>
              </a:rPr>
              <a:t>a Markov chain</a:t>
            </a:r>
            <a:r>
              <a:rPr lang="en-US" dirty="0">
                <a:ea typeface="맑은 고딕"/>
                <a:cs typeface="Calibri"/>
              </a:rPr>
              <a:t>, 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맑은 고딕"/>
                <a:cs typeface="Calibri"/>
              </a:rPr>
              <a:t>Each latent </a:t>
            </a:r>
            <a:r>
              <a:rPr lang="en-US" b="1" dirty="0" err="1">
                <a:ea typeface="맑은 고딕"/>
                <a:cs typeface="Calibri"/>
              </a:rPr>
              <a:t>Z</a:t>
            </a:r>
            <a:r>
              <a:rPr lang="en-US" sz="1400" b="1" dirty="0" err="1">
                <a:ea typeface="맑은 고딕"/>
                <a:cs typeface="Calibri"/>
              </a:rPr>
              <a:t>t</a:t>
            </a:r>
            <a:r>
              <a:rPr lang="en-US" b="1" dirty="0">
                <a:ea typeface="맑은 고딕"/>
                <a:cs typeface="Calibri"/>
              </a:rPr>
              <a:t> is generated only from the previous latent.</a:t>
            </a:r>
            <a:endParaRPr lang="en-US" dirty="0">
              <a:ea typeface="맑은 고딕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646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Hierachical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Autoencoder</a:t>
            </a:r>
            <a:endParaRPr lang="ko-KR" dirty="0" err="1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ADFAE2-9F59-997B-B9CB-B2AC7C221F47}"/>
              </a:ext>
            </a:extLst>
          </p:cNvPr>
          <p:cNvGrpSpPr/>
          <p:nvPr/>
        </p:nvGrpSpPr>
        <p:grpSpPr>
          <a:xfrm>
            <a:off x="112960" y="3520881"/>
            <a:ext cx="12053208" cy="2414830"/>
            <a:chOff x="138791" y="3398186"/>
            <a:chExt cx="12053208" cy="2414830"/>
          </a:xfrm>
        </p:grpSpPr>
        <p:pic>
          <p:nvPicPr>
            <p:cNvPr id="3" name="그림 4" descr="도표이(가) 표시된 사진&#10;&#10;자동 생성된 설명">
              <a:extLst>
                <a:ext uri="{FF2B5EF4-FFF2-40B4-BE49-F238E27FC236}">
                  <a16:creationId xmlns:a16="http://schemas.microsoft.com/office/drawing/2014/main" id="{E5FC9C50-F342-C7C0-D792-76443426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791" y="3428955"/>
              <a:ext cx="6629400" cy="2384061"/>
            </a:xfrm>
            <a:prstGeom prst="rect">
              <a:avLst/>
            </a:prstGeom>
          </p:spPr>
        </p:pic>
        <p:pic>
          <p:nvPicPr>
            <p:cNvPr id="5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39733A13-3FC7-3990-EB15-541DC67A4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7114" y="3703957"/>
              <a:ext cx="5344885" cy="1877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121517-7CF7-164C-9445-069E39BBE297}"/>
                </a:ext>
              </a:extLst>
            </p:cNvPr>
            <p:cNvSpPr txBox="1"/>
            <p:nvPr/>
          </p:nvSpPr>
          <p:spPr>
            <a:xfrm>
              <a:off x="986356" y="3399479"/>
              <a:ext cx="1012371" cy="424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DB7E3B-1842-CB9A-9D3B-EE092BBAA372}"/>
                </a:ext>
              </a:extLst>
            </p:cNvPr>
            <p:cNvSpPr txBox="1"/>
            <p:nvPr/>
          </p:nvSpPr>
          <p:spPr>
            <a:xfrm>
              <a:off x="9258576" y="3967750"/>
              <a:ext cx="1012371" cy="424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C694A2-A3B2-D4A3-8A63-5FA1F3F4BD2D}"/>
                </a:ext>
              </a:extLst>
            </p:cNvPr>
            <p:cNvSpPr txBox="1"/>
            <p:nvPr/>
          </p:nvSpPr>
          <p:spPr>
            <a:xfrm>
              <a:off x="1012185" y="5384921"/>
              <a:ext cx="1012371" cy="42454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A1933C-53DD-E985-926E-A826368E1B5A}"/>
                </a:ext>
              </a:extLst>
            </p:cNvPr>
            <p:cNvSpPr txBox="1"/>
            <p:nvPr/>
          </p:nvSpPr>
          <p:spPr>
            <a:xfrm>
              <a:off x="8632184" y="4887683"/>
              <a:ext cx="1012371" cy="42454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FDB413-12B6-C37C-2094-356EFCA71FB0}"/>
                </a:ext>
              </a:extLst>
            </p:cNvPr>
            <p:cNvSpPr txBox="1"/>
            <p:nvPr/>
          </p:nvSpPr>
          <p:spPr>
            <a:xfrm>
              <a:off x="2508140" y="5361305"/>
              <a:ext cx="3511472" cy="450373"/>
            </a:xfrm>
            <a:prstGeom prst="rect">
              <a:avLst/>
            </a:prstGeom>
            <a:noFill/>
            <a:ln w="28575">
              <a:solidFill>
                <a:srgbClr val="ED328C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C59F22-FCCB-E3AB-0705-A7B16CEDC8C1}"/>
                </a:ext>
              </a:extLst>
            </p:cNvPr>
            <p:cNvSpPr txBox="1"/>
            <p:nvPr/>
          </p:nvSpPr>
          <p:spPr>
            <a:xfrm>
              <a:off x="10070020" y="4864067"/>
              <a:ext cx="1361082" cy="450373"/>
            </a:xfrm>
            <a:prstGeom prst="rect">
              <a:avLst/>
            </a:prstGeom>
            <a:noFill/>
            <a:ln w="28575">
              <a:solidFill>
                <a:srgbClr val="ED328C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5C6A34-3CC7-DDA3-B577-4A48D087DF3D}"/>
                </a:ext>
              </a:extLst>
            </p:cNvPr>
            <p:cNvSpPr txBox="1"/>
            <p:nvPr/>
          </p:nvSpPr>
          <p:spPr>
            <a:xfrm>
              <a:off x="2539322" y="3398186"/>
              <a:ext cx="3511472" cy="424543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0F4EAB-3F5F-C813-6650-A830773313CD}"/>
                </a:ext>
              </a:extLst>
            </p:cNvPr>
            <p:cNvSpPr txBox="1"/>
            <p:nvPr/>
          </p:nvSpPr>
          <p:spPr>
            <a:xfrm>
              <a:off x="10714677" y="3966456"/>
              <a:ext cx="1315879" cy="424543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2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F519AF83-2BF6-B614-A788-6D2D30A85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5980" y="97253"/>
            <a:ext cx="1367726" cy="13602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25EDD0-94E9-3887-BDEA-E23280B423E5}"/>
              </a:ext>
            </a:extLst>
          </p:cNvPr>
          <p:cNvSpPr txBox="1"/>
          <p:nvPr/>
        </p:nvSpPr>
        <p:spPr>
          <a:xfrm>
            <a:off x="11047338" y="99631"/>
            <a:ext cx="624914" cy="237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0E2CAB-DCCC-3812-498F-150073A0DCC5}"/>
              </a:ext>
            </a:extLst>
          </p:cNvPr>
          <p:cNvSpPr txBox="1"/>
          <p:nvPr/>
        </p:nvSpPr>
        <p:spPr>
          <a:xfrm>
            <a:off x="11008592" y="1181006"/>
            <a:ext cx="663660" cy="2437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29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ED9A7D5-BC79-A3A3-E4EC-5A3490F5D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6856" y="3108226"/>
            <a:ext cx="2304082" cy="7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646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Hierachical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Autoencoder</a:t>
            </a:r>
            <a:endParaRPr lang="ko-KR" dirty="0" err="1"/>
          </a:p>
        </p:txBody>
      </p:sp>
      <p:pic>
        <p:nvPicPr>
          <p:cNvPr id="6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43F24191-0945-8DB7-27FE-26FB48A41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43" y="4407092"/>
            <a:ext cx="11408227" cy="145104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96A58A-217F-326E-0690-E499C3BC20C2}"/>
              </a:ext>
            </a:extLst>
          </p:cNvPr>
          <p:cNvGrpSpPr/>
          <p:nvPr/>
        </p:nvGrpSpPr>
        <p:grpSpPr>
          <a:xfrm>
            <a:off x="3180" y="1874186"/>
            <a:ext cx="12053208" cy="2414830"/>
            <a:chOff x="138791" y="3398186"/>
            <a:chExt cx="12053208" cy="2414830"/>
          </a:xfrm>
        </p:grpSpPr>
        <p:pic>
          <p:nvPicPr>
            <p:cNvPr id="7" name="그림 4" descr="도표이(가) 표시된 사진&#10;&#10;자동 생성된 설명">
              <a:extLst>
                <a:ext uri="{FF2B5EF4-FFF2-40B4-BE49-F238E27FC236}">
                  <a16:creationId xmlns:a16="http://schemas.microsoft.com/office/drawing/2014/main" id="{105D9E22-9D21-AFDC-14EE-C8922C40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791" y="3428955"/>
              <a:ext cx="6629400" cy="2384061"/>
            </a:xfrm>
            <a:prstGeom prst="rect">
              <a:avLst/>
            </a:prstGeom>
          </p:spPr>
        </p:pic>
        <p:pic>
          <p:nvPicPr>
            <p:cNvPr id="8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4DF3EDFE-07F8-CA06-989D-D03D80201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7114" y="3703957"/>
              <a:ext cx="5344885" cy="1877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C2D63A-D5B4-CCDF-30FD-F6EBCD387660}"/>
                </a:ext>
              </a:extLst>
            </p:cNvPr>
            <p:cNvSpPr txBox="1"/>
            <p:nvPr/>
          </p:nvSpPr>
          <p:spPr>
            <a:xfrm>
              <a:off x="986356" y="3399479"/>
              <a:ext cx="1012371" cy="424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DE322A-DB6F-1235-4604-BE3DF01E25FA}"/>
                </a:ext>
              </a:extLst>
            </p:cNvPr>
            <p:cNvSpPr txBox="1"/>
            <p:nvPr/>
          </p:nvSpPr>
          <p:spPr>
            <a:xfrm>
              <a:off x="9258576" y="3967750"/>
              <a:ext cx="1012371" cy="4245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C352BF-2B55-93B6-EB61-766DF1DB6EC6}"/>
                </a:ext>
              </a:extLst>
            </p:cNvPr>
            <p:cNvSpPr txBox="1"/>
            <p:nvPr/>
          </p:nvSpPr>
          <p:spPr>
            <a:xfrm>
              <a:off x="1012185" y="5384921"/>
              <a:ext cx="1012371" cy="42454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C591A0-847A-CA06-0240-A690865E7D1A}"/>
                </a:ext>
              </a:extLst>
            </p:cNvPr>
            <p:cNvSpPr txBox="1"/>
            <p:nvPr/>
          </p:nvSpPr>
          <p:spPr>
            <a:xfrm>
              <a:off x="8632184" y="4887683"/>
              <a:ext cx="1012371" cy="42454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DB010A-2336-589F-A8BF-5F8ED1B13BB9}"/>
                </a:ext>
              </a:extLst>
            </p:cNvPr>
            <p:cNvSpPr txBox="1"/>
            <p:nvPr/>
          </p:nvSpPr>
          <p:spPr>
            <a:xfrm>
              <a:off x="2508140" y="5361305"/>
              <a:ext cx="3511472" cy="450373"/>
            </a:xfrm>
            <a:prstGeom prst="rect">
              <a:avLst/>
            </a:prstGeom>
            <a:noFill/>
            <a:ln w="28575">
              <a:solidFill>
                <a:srgbClr val="ED328C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1B777-7C95-EB39-6A63-DD8185286F08}"/>
                </a:ext>
              </a:extLst>
            </p:cNvPr>
            <p:cNvSpPr txBox="1"/>
            <p:nvPr/>
          </p:nvSpPr>
          <p:spPr>
            <a:xfrm>
              <a:off x="10070020" y="4864067"/>
              <a:ext cx="1361082" cy="450373"/>
            </a:xfrm>
            <a:prstGeom prst="rect">
              <a:avLst/>
            </a:prstGeom>
            <a:noFill/>
            <a:ln w="28575">
              <a:solidFill>
                <a:srgbClr val="ED328C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31A185-A60D-2DFD-005F-4C5CA58F85A5}"/>
                </a:ext>
              </a:extLst>
            </p:cNvPr>
            <p:cNvSpPr txBox="1"/>
            <p:nvPr/>
          </p:nvSpPr>
          <p:spPr>
            <a:xfrm>
              <a:off x="2539322" y="3398186"/>
              <a:ext cx="3511472" cy="424543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56A5E8-BA1F-C6F7-4BB0-137B20C0A2D4}"/>
                </a:ext>
              </a:extLst>
            </p:cNvPr>
            <p:cNvSpPr txBox="1"/>
            <p:nvPr/>
          </p:nvSpPr>
          <p:spPr>
            <a:xfrm>
              <a:off x="10714677" y="3966456"/>
              <a:ext cx="1315879" cy="424543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ko-KR" altLang="en-US"/>
            </a:p>
          </p:txBody>
        </p:sp>
      </p:grpSp>
      <p:pic>
        <p:nvPicPr>
          <p:cNvPr id="21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1863C983-E1AD-FC1B-3B0F-33A59FE20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9364" y="1506735"/>
            <a:ext cx="2304082" cy="7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3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2334344" y="3149427"/>
            <a:ext cx="770368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맑은 고딕"/>
                <a:cs typeface="Calibri"/>
              </a:rPr>
              <a:t>VDM is as a Markovian HVAE with three key restrictions</a:t>
            </a:r>
            <a:endParaRPr lang="ko-KR" altLang="en-US" dirty="0"/>
          </a:p>
          <a:p>
            <a:pPr marL="742950" lvl="1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42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514421" y="915214"/>
            <a:ext cx="113583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맑은 고딕"/>
                <a:cs typeface="Calibri"/>
              </a:rPr>
              <a:t>First, The latent dimension is exactly equal to the data dimension 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84" y="1509584"/>
            <a:ext cx="9960705" cy="4156874"/>
          </a:xfrm>
          <a:prstGeom prst="rect">
            <a:avLst/>
          </a:prstGeom>
        </p:spPr>
      </p:pic>
      <p:sp>
        <p:nvSpPr>
          <p:cNvPr id="3" name="같음 기호 2">
            <a:extLst>
              <a:ext uri="{FF2B5EF4-FFF2-40B4-BE49-F238E27FC236}">
                <a16:creationId xmlns:a16="http://schemas.microsoft.com/office/drawing/2014/main" id="{17F830F4-4DFB-3831-CD99-C3A43702D328}"/>
              </a:ext>
            </a:extLst>
          </p:cNvPr>
          <p:cNvSpPr/>
          <p:nvPr/>
        </p:nvSpPr>
        <p:spPr>
          <a:xfrm>
            <a:off x="3313955" y="5767539"/>
            <a:ext cx="781372" cy="57472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9DF54-0417-CC41-6DF6-02EA37E10F66}"/>
              </a:ext>
            </a:extLst>
          </p:cNvPr>
          <p:cNvSpPr txBox="1"/>
          <p:nvPr/>
        </p:nvSpPr>
        <p:spPr>
          <a:xfrm>
            <a:off x="2358225" y="5903149"/>
            <a:ext cx="1142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512*512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7A557-B01A-DCF8-0511-B9E4C3B90E04}"/>
              </a:ext>
            </a:extLst>
          </p:cNvPr>
          <p:cNvSpPr txBox="1"/>
          <p:nvPr/>
        </p:nvSpPr>
        <p:spPr>
          <a:xfrm>
            <a:off x="4056580" y="5903148"/>
            <a:ext cx="1142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512*512 </a:t>
            </a:r>
          </a:p>
        </p:txBody>
      </p:sp>
      <p:sp>
        <p:nvSpPr>
          <p:cNvPr id="13" name="같음 기호 12">
            <a:extLst>
              <a:ext uri="{FF2B5EF4-FFF2-40B4-BE49-F238E27FC236}">
                <a16:creationId xmlns:a16="http://schemas.microsoft.com/office/drawing/2014/main" id="{4E3B4158-934E-4B91-4F2A-396CF3BBB382}"/>
              </a:ext>
            </a:extLst>
          </p:cNvPr>
          <p:cNvSpPr/>
          <p:nvPr/>
        </p:nvSpPr>
        <p:spPr>
          <a:xfrm>
            <a:off x="7718056" y="5793369"/>
            <a:ext cx="781372" cy="574728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B21B4-9581-07C8-0CAD-26CAFEECAD4D}"/>
              </a:ext>
            </a:extLst>
          </p:cNvPr>
          <p:cNvSpPr txBox="1"/>
          <p:nvPr/>
        </p:nvSpPr>
        <p:spPr>
          <a:xfrm>
            <a:off x="6762326" y="5928979"/>
            <a:ext cx="1142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512*512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C2702-6FED-70B3-CA70-10542510760C}"/>
              </a:ext>
            </a:extLst>
          </p:cNvPr>
          <p:cNvSpPr txBox="1"/>
          <p:nvPr/>
        </p:nvSpPr>
        <p:spPr>
          <a:xfrm>
            <a:off x="8460681" y="5928978"/>
            <a:ext cx="11429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512*512 </a:t>
            </a:r>
          </a:p>
        </p:txBody>
      </p:sp>
    </p:spTree>
    <p:extLst>
      <p:ext uri="{BB962C8B-B14F-4D97-AF65-F5344CB8AC3E}">
        <p14:creationId xmlns:p14="http://schemas.microsoft.com/office/powerpoint/2010/main" val="210718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502690" y="929693"/>
            <a:ext cx="1135832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맑은 고딕"/>
                <a:cs typeface="Calibri"/>
              </a:rPr>
              <a:t>Second</a:t>
            </a:r>
            <a:r>
              <a:rPr lang="en-US" dirty="0">
                <a:solidFill>
                  <a:srgbClr val="000000"/>
                </a:solidFill>
                <a:ea typeface="맑은 고딕"/>
                <a:cs typeface="Calibri"/>
              </a:rPr>
              <a:t>,</a:t>
            </a:r>
            <a:r>
              <a:rPr lang="en-US" b="1" dirty="0">
                <a:solidFill>
                  <a:srgbClr val="ED328C"/>
                </a:solidFill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The structure of</a:t>
            </a:r>
            <a:r>
              <a:rPr lang="en-US" b="1" dirty="0">
                <a:solidFill>
                  <a:srgbClr val="ED328C"/>
                </a:solidFill>
                <a:ea typeface="맑은 고딕"/>
                <a:cs typeface="Calibri"/>
              </a:rPr>
              <a:t> </a:t>
            </a:r>
            <a:r>
              <a:rPr lang="en-US" dirty="0">
                <a:solidFill>
                  <a:srgbClr val="ED328C"/>
                </a:solidFill>
                <a:ea typeface="맑은 고딕"/>
                <a:cs typeface="Calibri"/>
              </a:rPr>
              <a:t>the latent encoder</a:t>
            </a:r>
            <a:r>
              <a:rPr lang="en-US" b="1" dirty="0">
                <a:solidFill>
                  <a:srgbClr val="ED328C"/>
                </a:solidFill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at each timestep</a:t>
            </a:r>
            <a:r>
              <a:rPr lang="en-US" b="1" dirty="0">
                <a:solidFill>
                  <a:srgbClr val="ED328C"/>
                </a:solidFill>
                <a:ea typeface="맑은 고딕"/>
                <a:cs typeface="Calibri"/>
              </a:rPr>
              <a:t> </a:t>
            </a:r>
            <a:r>
              <a:rPr lang="en-US" b="1" dirty="0">
                <a:ea typeface="맑은 고딕"/>
                <a:cs typeface="Calibri"/>
              </a:rPr>
              <a:t>is not learned</a:t>
            </a:r>
            <a:endParaRPr lang="en-US" altLang="ko-KR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it is pre-defined as a linear Gaussian model. </a:t>
            </a:r>
            <a:endParaRPr lang="ko-KR" altLang="en-US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I</a:t>
            </a:r>
            <a:r>
              <a:rPr lang="en-US" dirty="0">
                <a:ea typeface="맑은 고딕"/>
                <a:cs typeface="Calibri"/>
              </a:rPr>
              <a:t>t is a Gaussian distribution centered around the output of the previous timestep.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    Jj     is coefficient that can vary with the </a:t>
            </a:r>
            <a:r>
              <a:rPr lang="en-US" altLang="ko-KR" dirty="0" err="1">
                <a:ea typeface="맑은 고딕"/>
                <a:cs typeface="Calibri"/>
              </a:rPr>
              <a:t>hierachical</a:t>
            </a:r>
            <a:r>
              <a:rPr lang="en-US" altLang="ko-KR" dirty="0">
                <a:ea typeface="맑은 고딕"/>
                <a:cs typeface="Calibri"/>
              </a:rPr>
              <a:t> depth 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Signal to noise ratio(SNR) must monotonically decrease over time</a:t>
            </a:r>
            <a:endParaRPr lang="en-US" altLang="ko-KR" dirty="0"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9" y="1262210"/>
            <a:ext cx="4063460" cy="1694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6BF04-A040-F1F6-3558-9371D5458988}"/>
              </a:ext>
            </a:extLst>
          </p:cNvPr>
          <p:cNvSpPr txBox="1"/>
          <p:nvPr/>
        </p:nvSpPr>
        <p:spPr>
          <a:xfrm>
            <a:off x="2680023" y="2075982"/>
            <a:ext cx="4134846" cy="408426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09884EF-9E29-93C8-EED7-801037948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6" t="490" b="-1064"/>
          <a:stretch/>
        </p:blipFill>
        <p:spPr>
          <a:xfrm>
            <a:off x="7798278" y="2071058"/>
            <a:ext cx="2610063" cy="709889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CC59C860-01B0-81C9-3C6D-68FA08F01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487" y="4603578"/>
            <a:ext cx="5867400" cy="636479"/>
          </a:xfrm>
          <a:prstGeom prst="rect">
            <a:avLst/>
          </a:prstGeom>
        </p:spPr>
      </p:pic>
      <p:pic>
        <p:nvPicPr>
          <p:cNvPr id="9" name="그림 10">
            <a:extLst>
              <a:ext uri="{FF2B5EF4-FFF2-40B4-BE49-F238E27FC236}">
                <a16:creationId xmlns:a16="http://schemas.microsoft.com/office/drawing/2014/main" id="{41F75316-7C72-D9B7-5DE0-A4880E6773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441" y="3256485"/>
            <a:ext cx="5526156" cy="995616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D31EB998-8194-AC4D-E518-B1C72FF977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960" y="5301250"/>
            <a:ext cx="321365" cy="37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50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502690" y="929693"/>
            <a:ext cx="113583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맑은 고딕"/>
                <a:cs typeface="Calibri"/>
              </a:rPr>
              <a:t>Third</a:t>
            </a:r>
            <a:r>
              <a:rPr lang="en-US" dirty="0">
                <a:solidFill>
                  <a:srgbClr val="000000"/>
                </a:solidFill>
                <a:ea typeface="맑은 고딕"/>
                <a:cs typeface="Calibri"/>
              </a:rPr>
              <a:t>,</a:t>
            </a:r>
            <a:r>
              <a:rPr lang="en-US" b="1" dirty="0">
                <a:solidFill>
                  <a:srgbClr val="ED328C"/>
                </a:solidFill>
                <a:ea typeface="맑은 고딕"/>
                <a:cs typeface="Calibri"/>
              </a:rPr>
              <a:t> </a:t>
            </a:r>
            <a:r>
              <a:rPr lang="en-US" dirty="0">
                <a:ea typeface="맑은 고딕"/>
                <a:cs typeface="Calibri"/>
              </a:rPr>
              <a:t>The Gaussian parameters of the latent encoders vary over time</a:t>
            </a:r>
            <a:endParaRPr lang="en-US" altLang="ko-KR" dirty="0">
              <a:ea typeface="맑은 고딕" panose="020B0503020000020004" pitchFamily="34" charset="-127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In such a way that the distribution of the latent at final timestep T is a standard Gaussian</a:t>
            </a:r>
            <a:endParaRPr lang="en-US" altLang="ko-KR" dirty="0"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0" descr="텍스트, 손목시계이(가) 표시된 사진&#10;&#10;자동 생성된 설명">
            <a:extLst>
              <a:ext uri="{FF2B5EF4-FFF2-40B4-BE49-F238E27FC236}">
                <a16:creationId xmlns:a16="http://schemas.microsoft.com/office/drawing/2014/main" id="{28B7DAB7-B38F-C5A6-00D4-1344E932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589" y="2242082"/>
            <a:ext cx="5867400" cy="636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BDDA66-B46E-E39F-3EDF-EFB02A046D7A}"/>
              </a:ext>
            </a:extLst>
          </p:cNvPr>
          <p:cNvSpPr txBox="1"/>
          <p:nvPr/>
        </p:nvSpPr>
        <p:spPr>
          <a:xfrm>
            <a:off x="1185333" y="968962"/>
            <a:ext cx="2370666" cy="3010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314262-1451-22EA-FA07-2565668A031C}"/>
              </a:ext>
            </a:extLst>
          </p:cNvPr>
          <p:cNvSpPr txBox="1"/>
          <p:nvPr/>
        </p:nvSpPr>
        <p:spPr>
          <a:xfrm>
            <a:off x="5635037" y="2304813"/>
            <a:ext cx="2756369" cy="53622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3A66B3-B2B0-9512-EA05-F9F17E6449F9}"/>
              </a:ext>
            </a:extLst>
          </p:cNvPr>
          <p:cNvGrpSpPr/>
          <p:nvPr/>
        </p:nvGrpSpPr>
        <p:grpSpPr>
          <a:xfrm>
            <a:off x="2106722" y="3145245"/>
            <a:ext cx="8203006" cy="3439154"/>
            <a:chOff x="2106722" y="3145245"/>
            <a:chExt cx="8203006" cy="3439154"/>
          </a:xfrm>
        </p:grpSpPr>
        <p:pic>
          <p:nvPicPr>
            <p:cNvPr id="18" name="그림 5" descr="도표이(가) 표시된 사진&#10;&#10;자동 생성된 설명">
              <a:extLst>
                <a:ext uri="{FF2B5EF4-FFF2-40B4-BE49-F238E27FC236}">
                  <a16:creationId xmlns:a16="http://schemas.microsoft.com/office/drawing/2014/main" id="{7BFB2397-4CC5-C34F-9F83-76540BCB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6722" y="3145245"/>
              <a:ext cx="8203006" cy="3409396"/>
            </a:xfrm>
            <a:prstGeom prst="rect">
              <a:avLst/>
            </a:prstGeom>
          </p:spPr>
        </p:pic>
        <p:pic>
          <p:nvPicPr>
            <p:cNvPr id="14" name="그림 10" descr="식물이(가) 표시된 사진&#10;&#10;자동 생성된 설명">
              <a:extLst>
                <a:ext uri="{FF2B5EF4-FFF2-40B4-BE49-F238E27FC236}">
                  <a16:creationId xmlns:a16="http://schemas.microsoft.com/office/drawing/2014/main" id="{02ABFB3E-BEEE-1D34-034B-46EC60B2B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9363" y="5551154"/>
              <a:ext cx="5977711" cy="1033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185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47E8F-C17B-A4B6-CDAE-4CF5A1CFDEDA}"/>
              </a:ext>
            </a:extLst>
          </p:cNvPr>
          <p:cNvSpPr txBox="1"/>
          <p:nvPr/>
        </p:nvSpPr>
        <p:spPr>
          <a:xfrm>
            <a:off x="4977239" y="1062313"/>
            <a:ext cx="16593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Preprint</a:t>
            </a: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E995A99-9D70-1718-0662-C065BBD05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" b="-617"/>
          <a:stretch/>
        </p:blipFill>
        <p:spPr>
          <a:xfrm>
            <a:off x="1216325" y="2085411"/>
            <a:ext cx="9089947" cy="2629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6D742D3C-8497-341F-B7B2-E8C6BA1A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829" y="5264680"/>
            <a:ext cx="3089275" cy="43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020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557964" y="2526300"/>
            <a:ext cx="11358328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inspired by</a:t>
            </a:r>
            <a:r>
              <a:rPr lang="en-US" altLang="ko-KR" sz="1600" dirty="0">
                <a:ea typeface="맑은 고딕"/>
                <a:cs typeface="Calibri"/>
              </a:rPr>
              <a:t> </a:t>
            </a:r>
            <a:r>
              <a:rPr lang="en-US" altLang="ko-KR" sz="2000" b="1" dirty="0">
                <a:ea typeface="맑은 고딕"/>
                <a:cs typeface="Calibri"/>
              </a:rPr>
              <a:t>non-equilibrium statistical physics</a:t>
            </a:r>
            <a:r>
              <a:rPr lang="en-US" altLang="ko-KR" dirty="0">
                <a:ea typeface="맑은 고딕"/>
                <a:cs typeface="Calibri"/>
              </a:rPr>
              <a:t>, is to systematically and slowly destroy structure in a data distribution through an </a:t>
            </a:r>
            <a:r>
              <a:rPr lang="en-US" altLang="ko-KR" b="1" i="1" dirty="0">
                <a:ea typeface="맑은 고딕"/>
                <a:cs typeface="Calibri"/>
              </a:rPr>
              <a:t>iterative forward diffusion process</a:t>
            </a:r>
            <a:r>
              <a:rPr lang="en-US" altLang="ko-KR" dirty="0">
                <a:ea typeface="맑은 고딕"/>
                <a:cs typeface="Calibri"/>
              </a:rPr>
              <a:t>.</a:t>
            </a:r>
            <a:endParaRPr lang="ko-KR" altLang="en-US" dirty="0"/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 We then </a:t>
            </a:r>
            <a:r>
              <a:rPr lang="en-US" altLang="ko-KR" b="1" i="1" dirty="0">
                <a:ea typeface="맑은 고딕"/>
                <a:cs typeface="Calibri"/>
              </a:rPr>
              <a:t>learn a reverse diffusion process</a:t>
            </a:r>
            <a:r>
              <a:rPr lang="en-US" altLang="ko-KR" dirty="0">
                <a:ea typeface="맑은 고딕"/>
                <a:cs typeface="Calibri"/>
              </a:rPr>
              <a:t> that restores structure in data, yielding a highly flexible and tractable generative model of the data</a:t>
            </a:r>
            <a:endParaRPr 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393997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#. HOW Diffusion, WHY Gaussian?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4E46E-9C72-5A51-1368-E1404E3C2F66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Refered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From</a:t>
            </a:r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709E30D-C29D-0931-0E3A-CEE08F824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709" y="933096"/>
            <a:ext cx="4256313" cy="1387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5A98F72F-6F21-637D-0B6E-2DB9788D0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603" b="847"/>
          <a:stretch/>
        </p:blipFill>
        <p:spPr>
          <a:xfrm>
            <a:off x="130629" y="4080188"/>
            <a:ext cx="8072350" cy="1691256"/>
          </a:xfrm>
          <a:prstGeom prst="rect">
            <a:avLst/>
          </a:prstGeom>
        </p:spPr>
      </p:pic>
      <p:pic>
        <p:nvPicPr>
          <p:cNvPr id="13" name="그림 12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1D9243F5-1B79-77C4-7ACD-BBEF340C6A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754" r="-102" b="847"/>
          <a:stretch/>
        </p:blipFill>
        <p:spPr>
          <a:xfrm>
            <a:off x="8207828" y="4058416"/>
            <a:ext cx="2886834" cy="1767457"/>
          </a:xfrm>
          <a:prstGeom prst="rect">
            <a:avLst/>
          </a:prstGeom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B5E8288C-2A88-164A-5042-8E182599A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2198" y="1867826"/>
            <a:ext cx="2096147" cy="3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0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4B05E3C-9DE1-44D6-188B-1CAC7B26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4" y="1579407"/>
            <a:ext cx="3526971" cy="1527953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0A49E71-B378-D0DB-BA46-FBDE39CC6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93" y="2081615"/>
            <a:ext cx="7144406" cy="2155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D8A2E0-4693-6FC9-A8EA-FAD0E35A3148}"/>
              </a:ext>
            </a:extLst>
          </p:cNvPr>
          <p:cNvSpPr txBox="1"/>
          <p:nvPr/>
        </p:nvSpPr>
        <p:spPr>
          <a:xfrm>
            <a:off x="305642" y="3261001"/>
            <a:ext cx="42987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HOW?</a:t>
            </a:r>
          </a:p>
          <a:p>
            <a:r>
              <a:rPr lang="ko-KR" altLang="en-US" dirty="0" err="1">
                <a:ea typeface="맑은 고딕"/>
                <a:cs typeface="Calibri"/>
              </a:rPr>
              <a:t>Markov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process</a:t>
            </a:r>
            <a:r>
              <a:rPr lang="ko-KR" altLang="en-US" dirty="0">
                <a:ea typeface="맑은 고딕"/>
                <a:cs typeface="Calibri"/>
              </a:rPr>
              <a:t> : </a:t>
            </a:r>
            <a:r>
              <a:rPr lang="ko-KR" altLang="en-US" dirty="0" err="1">
                <a:ea typeface="맑은 고딕"/>
                <a:cs typeface="Calibri"/>
              </a:rPr>
              <a:t>differential</a:t>
            </a:r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 err="1">
                <a:ea typeface="맑은 고딕"/>
                <a:cs typeface="Calibri"/>
              </a:rPr>
              <a:t>Forward</a:t>
            </a:r>
            <a:r>
              <a:rPr lang="ko-KR" altLang="en-US" dirty="0">
                <a:ea typeface="맑은 고딕"/>
                <a:cs typeface="Calibri"/>
              </a:rPr>
              <a:t>, </a:t>
            </a:r>
            <a:r>
              <a:rPr lang="ko-KR" altLang="en-US" dirty="0" err="1">
                <a:ea typeface="맑은 고딕"/>
                <a:cs typeface="Calibri"/>
              </a:rPr>
              <a:t>Backward의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b="1" dirty="0">
                <a:ea typeface="맑은 고딕"/>
                <a:cs typeface="Calibri"/>
              </a:rPr>
              <a:t>확률 분포가 같다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  <a:p>
            <a:r>
              <a:rPr lang="ko-KR" altLang="en-US" dirty="0">
                <a:ea typeface="맑은 고딕"/>
                <a:cs typeface="Calibri"/>
              </a:rPr>
              <a:t>-&gt; 원본 분포의 추정이 가능하다.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41117-4875-EA12-BB47-4E49352E0836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Refered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From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5588229-0835-E4E8-A0E5-FCBC9D0B1557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393997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#. HOW Diffusion, WHY Gaussian?</a:t>
            </a:r>
            <a:endParaRPr lang="ko-KR" altLang="en-US" dirty="0"/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BAAD0947-72FC-62D2-EDCF-61010CEC7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4148" y="2508312"/>
            <a:ext cx="1790052" cy="309978"/>
          </a:xfrm>
          <a:prstGeom prst="rect">
            <a:avLst/>
          </a:prstGeom>
        </p:spPr>
      </p:pic>
      <p:pic>
        <p:nvPicPr>
          <p:cNvPr id="8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7A7AAE-891C-E61A-2B02-5D5732F838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6" t="-625" r="9534" b="74375"/>
          <a:stretch/>
        </p:blipFill>
        <p:spPr>
          <a:xfrm>
            <a:off x="4752800" y="1451157"/>
            <a:ext cx="6222007" cy="30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4A6AA5-6A63-F9C9-16AD-782F41787C22}"/>
              </a:ext>
            </a:extLst>
          </p:cNvPr>
          <p:cNvGrpSpPr/>
          <p:nvPr/>
        </p:nvGrpSpPr>
        <p:grpSpPr>
          <a:xfrm>
            <a:off x="145138" y="4457996"/>
            <a:ext cx="5388888" cy="2284838"/>
            <a:chOff x="2106722" y="4314650"/>
            <a:chExt cx="5388888" cy="2284838"/>
          </a:xfrm>
        </p:grpSpPr>
        <p:pic>
          <p:nvPicPr>
            <p:cNvPr id="13" name="그림 5" descr="도표이(가) 표시된 사진&#10;&#10;자동 생성된 설명">
              <a:extLst>
                <a:ext uri="{FF2B5EF4-FFF2-40B4-BE49-F238E27FC236}">
                  <a16:creationId xmlns:a16="http://schemas.microsoft.com/office/drawing/2014/main" id="{5B0FE7E0-D745-2020-4F91-48D3E3AA4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06722" y="4314650"/>
              <a:ext cx="5388888" cy="2239991"/>
            </a:xfrm>
            <a:prstGeom prst="rect">
              <a:avLst/>
            </a:prstGeom>
          </p:spPr>
        </p:pic>
        <p:pic>
          <p:nvPicPr>
            <p:cNvPr id="14" name="그림 10" descr="식물이(가) 표시된 사진&#10;&#10;자동 생성된 설명">
              <a:extLst>
                <a:ext uri="{FF2B5EF4-FFF2-40B4-BE49-F238E27FC236}">
                  <a16:creationId xmlns:a16="http://schemas.microsoft.com/office/drawing/2014/main" id="{D2B52CB8-268E-ACBF-53A6-BDAED1A1E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9363" y="5905748"/>
              <a:ext cx="3925593" cy="69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439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0" t="5806" r="3226" b="31613"/>
          <a:stretch/>
        </p:blipFill>
        <p:spPr>
          <a:xfrm>
            <a:off x="4574722" y="912411"/>
            <a:ext cx="7570658" cy="2110912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F984D4D-3879-106B-57F4-1D377453D9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7" t="775" r="56311" b="88178"/>
          <a:stretch/>
        </p:blipFill>
        <p:spPr>
          <a:xfrm>
            <a:off x="195943" y="2295880"/>
            <a:ext cx="4582898" cy="826325"/>
          </a:xfrm>
          <a:prstGeom prst="rect">
            <a:avLst/>
          </a:prstGeom>
        </p:spPr>
      </p:pic>
      <p:pic>
        <p:nvPicPr>
          <p:cNvPr id="9" name="그림 9" descr="개략도이(가) 표시된 사진&#10;&#10;자동 생성된 설명">
            <a:extLst>
              <a:ext uri="{FF2B5EF4-FFF2-40B4-BE49-F238E27FC236}">
                <a16:creationId xmlns:a16="http://schemas.microsoft.com/office/drawing/2014/main" id="{A42FE602-2347-16AA-4FAB-552B847B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19" y="1420586"/>
            <a:ext cx="3404506" cy="925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6B589-6557-664D-CABF-54F8ECB32A35}"/>
              </a:ext>
            </a:extLst>
          </p:cNvPr>
          <p:cNvSpPr txBox="1"/>
          <p:nvPr/>
        </p:nvSpPr>
        <p:spPr>
          <a:xfrm>
            <a:off x="5177935" y="915260"/>
            <a:ext cx="6444449" cy="40191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428FA-92D1-E25C-E33D-C7D16C8E57B7}"/>
              </a:ext>
            </a:extLst>
          </p:cNvPr>
          <p:cNvSpPr txBox="1"/>
          <p:nvPr/>
        </p:nvSpPr>
        <p:spPr>
          <a:xfrm>
            <a:off x="5107338" y="2677884"/>
            <a:ext cx="6543283" cy="381000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D0E88-312F-223C-347C-7EC73CB54EDF}"/>
              </a:ext>
            </a:extLst>
          </p:cNvPr>
          <p:cNvSpPr txBox="1"/>
          <p:nvPr/>
        </p:nvSpPr>
        <p:spPr>
          <a:xfrm>
            <a:off x="2077122" y="2265735"/>
            <a:ext cx="2340212" cy="409454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53447-AA15-6F06-761B-C13DFC0C1749}"/>
              </a:ext>
            </a:extLst>
          </p:cNvPr>
          <p:cNvSpPr txBox="1"/>
          <p:nvPr/>
        </p:nvSpPr>
        <p:spPr>
          <a:xfrm>
            <a:off x="2074427" y="2708062"/>
            <a:ext cx="2340966" cy="381000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17" name="그림 10" descr="식물이(가) 표시된 사진&#10;&#10;자동 생성된 설명">
            <a:extLst>
              <a:ext uri="{FF2B5EF4-FFF2-40B4-BE49-F238E27FC236}">
                <a16:creationId xmlns:a16="http://schemas.microsoft.com/office/drawing/2014/main" id="{AF1A9C83-BFBE-B9F7-4B70-0E67B500CC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696" y="3221325"/>
            <a:ext cx="5526156" cy="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95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0" t="5806" r="3226" b="31613"/>
          <a:stretch/>
        </p:blipFill>
        <p:spPr>
          <a:xfrm>
            <a:off x="4574722" y="912411"/>
            <a:ext cx="7570658" cy="2110912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F984D4D-3879-106B-57F4-1D377453D9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77" t="775" r="56311" b="88178"/>
          <a:stretch/>
        </p:blipFill>
        <p:spPr>
          <a:xfrm>
            <a:off x="195943" y="2295880"/>
            <a:ext cx="4582898" cy="82632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080482-DA86-AB94-DCB9-0F39EEAABA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681" r="20527" b="194"/>
          <a:stretch/>
        </p:blipFill>
        <p:spPr>
          <a:xfrm>
            <a:off x="380999" y="3351795"/>
            <a:ext cx="11212289" cy="2430644"/>
          </a:xfrm>
          <a:prstGeom prst="rect">
            <a:avLst/>
          </a:prstGeom>
        </p:spPr>
      </p:pic>
      <p:pic>
        <p:nvPicPr>
          <p:cNvPr id="9" name="그림 9" descr="개략도이(가) 표시된 사진&#10;&#10;자동 생성된 설명">
            <a:extLst>
              <a:ext uri="{FF2B5EF4-FFF2-40B4-BE49-F238E27FC236}">
                <a16:creationId xmlns:a16="http://schemas.microsoft.com/office/drawing/2014/main" id="{A42FE602-2347-16AA-4FAB-552B847B6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419" y="1420586"/>
            <a:ext cx="3404506" cy="925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24DEC-3D2A-1C12-8237-3C699D329240}"/>
              </a:ext>
            </a:extLst>
          </p:cNvPr>
          <p:cNvSpPr txBox="1"/>
          <p:nvPr/>
        </p:nvSpPr>
        <p:spPr>
          <a:xfrm>
            <a:off x="5083628" y="914399"/>
            <a:ext cx="1012371" cy="42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76B589-6557-664D-CABF-54F8ECB32A35}"/>
              </a:ext>
            </a:extLst>
          </p:cNvPr>
          <p:cNvSpPr txBox="1"/>
          <p:nvPr/>
        </p:nvSpPr>
        <p:spPr>
          <a:xfrm>
            <a:off x="8512627" y="892627"/>
            <a:ext cx="1012371" cy="42454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D4504-52F7-294B-5E62-4E9C525A9037}"/>
              </a:ext>
            </a:extLst>
          </p:cNvPr>
          <p:cNvSpPr txBox="1"/>
          <p:nvPr/>
        </p:nvSpPr>
        <p:spPr>
          <a:xfrm>
            <a:off x="10602684" y="2634341"/>
            <a:ext cx="1012371" cy="4245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42F39-4DB1-79DC-2517-C6300B46AEA2}"/>
              </a:ext>
            </a:extLst>
          </p:cNvPr>
          <p:cNvSpPr txBox="1"/>
          <p:nvPr/>
        </p:nvSpPr>
        <p:spPr>
          <a:xfrm>
            <a:off x="718457" y="3352800"/>
            <a:ext cx="3439884" cy="10559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51F9E-8D0E-9D30-A561-F93833BD881F}"/>
              </a:ext>
            </a:extLst>
          </p:cNvPr>
          <p:cNvSpPr txBox="1"/>
          <p:nvPr/>
        </p:nvSpPr>
        <p:spPr>
          <a:xfrm>
            <a:off x="9492340" y="4680855"/>
            <a:ext cx="1611085" cy="59871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CCFA5-542E-1DAA-EA12-942482A191B5}"/>
              </a:ext>
            </a:extLst>
          </p:cNvPr>
          <p:cNvSpPr txBox="1"/>
          <p:nvPr/>
        </p:nvSpPr>
        <p:spPr>
          <a:xfrm>
            <a:off x="4212770" y="3352799"/>
            <a:ext cx="5562599" cy="10559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0428FA-92D1-E25C-E33D-C7D16C8E57B7}"/>
              </a:ext>
            </a:extLst>
          </p:cNvPr>
          <p:cNvSpPr txBox="1"/>
          <p:nvPr/>
        </p:nvSpPr>
        <p:spPr>
          <a:xfrm>
            <a:off x="7151912" y="2677884"/>
            <a:ext cx="1088571" cy="381000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BB6184-1072-7CCB-C1E4-703239C60D3D}"/>
              </a:ext>
            </a:extLst>
          </p:cNvPr>
          <p:cNvSpPr txBox="1"/>
          <p:nvPr/>
        </p:nvSpPr>
        <p:spPr>
          <a:xfrm>
            <a:off x="7728855" y="4680856"/>
            <a:ext cx="1404255" cy="598713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64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60" t="5220" r="27688" b="31613"/>
          <a:stretch/>
        </p:blipFill>
        <p:spPr>
          <a:xfrm>
            <a:off x="8003722" y="2198913"/>
            <a:ext cx="3562029" cy="213067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C080482-DA86-AB94-DCB9-0F39EEAABA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65" t="86039" r="21974" b="1515"/>
          <a:stretch/>
        </p:blipFill>
        <p:spPr>
          <a:xfrm>
            <a:off x="446313" y="1762481"/>
            <a:ext cx="7048733" cy="12539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6B589-6557-664D-CABF-54F8ECB32A35}"/>
              </a:ext>
            </a:extLst>
          </p:cNvPr>
          <p:cNvSpPr txBox="1"/>
          <p:nvPr/>
        </p:nvSpPr>
        <p:spPr>
          <a:xfrm>
            <a:off x="9916884" y="2198913"/>
            <a:ext cx="1012371" cy="42454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6438E-3581-6D2D-6AB4-5AABD3419D93}"/>
              </a:ext>
            </a:extLst>
          </p:cNvPr>
          <p:cNvSpPr txBox="1"/>
          <p:nvPr/>
        </p:nvSpPr>
        <p:spPr>
          <a:xfrm>
            <a:off x="8610598" y="3940627"/>
            <a:ext cx="1012371" cy="424543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951F9E-8D0E-9D30-A561-F93833BD881F}"/>
              </a:ext>
            </a:extLst>
          </p:cNvPr>
          <p:cNvSpPr txBox="1"/>
          <p:nvPr/>
        </p:nvSpPr>
        <p:spPr>
          <a:xfrm>
            <a:off x="5595254" y="2046512"/>
            <a:ext cx="1611085" cy="59871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96A83-2024-0549-EC17-066CD10C23E9}"/>
              </a:ext>
            </a:extLst>
          </p:cNvPr>
          <p:cNvSpPr txBox="1"/>
          <p:nvPr/>
        </p:nvSpPr>
        <p:spPr>
          <a:xfrm>
            <a:off x="3809997" y="2046512"/>
            <a:ext cx="1436913" cy="598714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57A40-1DB6-201D-AA95-037DC14805F7}"/>
              </a:ext>
            </a:extLst>
          </p:cNvPr>
          <p:cNvSpPr txBox="1"/>
          <p:nvPr/>
        </p:nvSpPr>
        <p:spPr>
          <a:xfrm>
            <a:off x="493112" y="3349902"/>
            <a:ext cx="71755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 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However</a:t>
            </a:r>
            <a:r>
              <a:rPr lang="ko-KR" dirty="0">
                <a:latin typeface="맑은 고딕"/>
                <a:ea typeface="맑은 고딕"/>
                <a:cs typeface="Calibri"/>
              </a:rPr>
              <a:t>,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actually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optimizing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ELBO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using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terms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we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just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derived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might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be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suboptimal</a:t>
            </a:r>
            <a:r>
              <a:rPr lang="ko-KR" dirty="0">
                <a:latin typeface="맑은 고딕"/>
                <a:ea typeface="맑은 고딕"/>
                <a:cs typeface="Calibri"/>
              </a:rPr>
              <a:t>;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because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consistency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term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is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computed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as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an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expectation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over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two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random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variables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.</a:t>
            </a:r>
            <a:endParaRPr lang="ko-KR" dirty="0">
              <a:latin typeface="맑은 고딕"/>
              <a:ea typeface="맑은 고딕" panose="020B0503020000020004" pitchFamily="34" charset="-127"/>
              <a:cs typeface="Calibri"/>
            </a:endParaRPr>
          </a:p>
          <a:p>
            <a:endParaRPr lang="ko-KR" altLang="en-US" dirty="0">
              <a:latin typeface="맑은 고딕"/>
              <a:ea typeface="맑은 고딕"/>
              <a:cs typeface="Calibri"/>
            </a:endParaRPr>
          </a:p>
          <a:p>
            <a:r>
              <a:rPr lang="ko-KR" altLang="en-US" dirty="0">
                <a:latin typeface="맑은 고딕"/>
                <a:ea typeface="맑은 고딕"/>
                <a:cs typeface="Calibri"/>
              </a:rPr>
              <a:t> 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variance</a:t>
            </a:r>
            <a:r>
              <a:rPr lang="ko-KR" dirty="0">
                <a:latin typeface="맑은 고딕"/>
                <a:ea typeface="맑은 고딕"/>
                <a:cs typeface="Calibri"/>
              </a:rPr>
              <a:t> of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its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Monte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Carlo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estimate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could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potentially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be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higher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than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a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term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that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is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estimated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using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only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one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random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variable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per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timestep</a:t>
            </a:r>
            <a:r>
              <a:rPr lang="ko-KR" dirty="0">
                <a:latin typeface="맑은 고딕"/>
                <a:ea typeface="맑은 고딕"/>
                <a:cs typeface="Calibri"/>
              </a:rPr>
              <a:t>.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DC7F4-FB45-4DA3-D27B-299C00061291}"/>
              </a:ext>
            </a:extLst>
          </p:cNvPr>
          <p:cNvSpPr txBox="1"/>
          <p:nvPr/>
        </p:nvSpPr>
        <p:spPr>
          <a:xfrm>
            <a:off x="536654" y="5594514"/>
            <a:ext cx="71755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  <a:cs typeface="Calibri"/>
              </a:rPr>
              <a:t> Let us try to derive a form for our ELBO where each term is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coputed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as an expectation over only one random variable at a time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58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5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3D8F7A8B-6F42-1F41-69FD-ACE2942B3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60" t="5220" r="27688" b="31613"/>
          <a:stretch/>
        </p:blipFill>
        <p:spPr>
          <a:xfrm>
            <a:off x="7883979" y="2993570"/>
            <a:ext cx="3562029" cy="2130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76B589-6557-664D-CABF-54F8ECB32A35}"/>
              </a:ext>
            </a:extLst>
          </p:cNvPr>
          <p:cNvSpPr txBox="1"/>
          <p:nvPr/>
        </p:nvSpPr>
        <p:spPr>
          <a:xfrm>
            <a:off x="9797141" y="2993570"/>
            <a:ext cx="1012371" cy="42454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6438E-3581-6D2D-6AB4-5AABD3419D93}"/>
              </a:ext>
            </a:extLst>
          </p:cNvPr>
          <p:cNvSpPr txBox="1"/>
          <p:nvPr/>
        </p:nvSpPr>
        <p:spPr>
          <a:xfrm>
            <a:off x="8490855" y="4735284"/>
            <a:ext cx="1012371" cy="424543"/>
          </a:xfrm>
          <a:prstGeom prst="rect">
            <a:avLst/>
          </a:prstGeom>
          <a:noFill/>
          <a:ln w="28575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57A40-1DB6-201D-AA95-037DC14805F7}"/>
              </a:ext>
            </a:extLst>
          </p:cNvPr>
          <p:cNvSpPr txBox="1"/>
          <p:nvPr/>
        </p:nvSpPr>
        <p:spPr>
          <a:xfrm>
            <a:off x="308055" y="1629959"/>
            <a:ext cx="621943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  <a:cs typeface="Calibri"/>
              </a:rPr>
              <a:t>The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key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insight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is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that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we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can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rewrite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encoder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transitions</a:t>
            </a:r>
            <a:endParaRPr lang="ko-KR" altLang="en-US" dirty="0" err="1">
              <a:latin typeface="맑은 고딕"/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  <a:p>
            <a:endParaRPr lang="en-US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8840F0A-47E7-7075-E14F-4086D09C0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29" y="4354278"/>
            <a:ext cx="5421085" cy="927577"/>
          </a:xfrm>
          <a:prstGeom prst="rect">
            <a:avLst/>
          </a:prstGeom>
        </p:spPr>
      </p:pic>
      <p:pic>
        <p:nvPicPr>
          <p:cNvPr id="9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420AEEDB-9CFB-CFF9-08C4-15849CF2F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965"/>
          <a:stretch/>
        </p:blipFill>
        <p:spPr>
          <a:xfrm>
            <a:off x="6044293" y="2828297"/>
            <a:ext cx="1928138" cy="3209817"/>
          </a:xfrm>
          <a:prstGeom prst="rect">
            <a:avLst/>
          </a:prstGeom>
        </p:spPr>
      </p:pic>
      <p:pic>
        <p:nvPicPr>
          <p:cNvPr id="10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0D6F5EA-3150-0C68-14EE-D461D28AE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0" y="5282208"/>
            <a:ext cx="5878285" cy="959136"/>
          </a:xfrm>
          <a:prstGeom prst="rect">
            <a:avLst/>
          </a:prstGeom>
        </p:spPr>
      </p:pic>
      <p:pic>
        <p:nvPicPr>
          <p:cNvPr id="6" name="그림 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5EE1964-C482-C204-F3CA-6CCBE6FAE6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216" y="1995578"/>
            <a:ext cx="21145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6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8840F0A-47E7-7075-E14F-4086D09C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71" y="1784110"/>
            <a:ext cx="3679371" cy="633663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341A212-A1A2-3B6B-4E43-2FC911C5EA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989" b="1163"/>
          <a:stretch/>
        </p:blipFill>
        <p:spPr>
          <a:xfrm>
            <a:off x="1" y="4132306"/>
            <a:ext cx="4327183" cy="69435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2F6A51-2E4B-B090-C457-9B9E24891C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577" b="1163"/>
          <a:stretch/>
        </p:blipFill>
        <p:spPr>
          <a:xfrm>
            <a:off x="762002" y="4992277"/>
            <a:ext cx="10025745" cy="1663185"/>
          </a:xfrm>
          <a:prstGeom prst="rect">
            <a:avLst/>
          </a:prstGeom>
        </p:spPr>
      </p:pic>
      <p:pic>
        <p:nvPicPr>
          <p:cNvPr id="13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52004DB8-BF10-A3F9-D6C7-651C1B515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6943" y="948831"/>
            <a:ext cx="7598228" cy="37629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449E6A-3F99-EFF7-0507-8C0EB2269ADB}"/>
              </a:ext>
            </a:extLst>
          </p:cNvPr>
          <p:cNvSpPr txBox="1"/>
          <p:nvPr/>
        </p:nvSpPr>
        <p:spPr>
          <a:xfrm>
            <a:off x="7968341" y="5355770"/>
            <a:ext cx="2438399" cy="6858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8403D9-EFEA-5BB6-BF43-B0E9C4481018}"/>
              </a:ext>
            </a:extLst>
          </p:cNvPr>
          <p:cNvSpPr txBox="1"/>
          <p:nvPr/>
        </p:nvSpPr>
        <p:spPr>
          <a:xfrm>
            <a:off x="4833255" y="5355770"/>
            <a:ext cx="2645228" cy="685800"/>
          </a:xfrm>
          <a:prstGeom prst="rect">
            <a:avLst/>
          </a:prstGeom>
          <a:noFill/>
          <a:ln w="57150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21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E0D6673-014F-78D7-3AD4-D4C9D2FFB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57" y="2905889"/>
            <a:ext cx="4093028" cy="6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3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Basic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02F6A51-2E4B-B090-C457-9B9E24891C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18" b="1935"/>
          <a:stretch/>
        </p:blipFill>
        <p:spPr>
          <a:xfrm>
            <a:off x="2383973" y="5068477"/>
            <a:ext cx="9571144" cy="1650188"/>
          </a:xfrm>
          <a:prstGeom prst="rect">
            <a:avLst/>
          </a:prstGeom>
        </p:spPr>
      </p:pic>
      <p:pic>
        <p:nvPicPr>
          <p:cNvPr id="13" name="그림 14" descr="도표이(가) 표시된 사진&#10;&#10;자동 생성된 설명">
            <a:extLst>
              <a:ext uri="{FF2B5EF4-FFF2-40B4-BE49-F238E27FC236}">
                <a16:creationId xmlns:a16="http://schemas.microsoft.com/office/drawing/2014/main" id="{52004DB8-BF10-A3F9-D6C7-651C1B515E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1" t="6149" b="-324"/>
          <a:stretch/>
        </p:blipFill>
        <p:spPr>
          <a:xfrm>
            <a:off x="3124201" y="1774"/>
            <a:ext cx="8958943" cy="41870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449E6A-3F99-EFF7-0507-8C0EB2269ADB}"/>
              </a:ext>
            </a:extLst>
          </p:cNvPr>
          <p:cNvSpPr txBox="1"/>
          <p:nvPr/>
        </p:nvSpPr>
        <p:spPr>
          <a:xfrm>
            <a:off x="9133112" y="5431970"/>
            <a:ext cx="2438399" cy="6858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8403D9-EFEA-5BB6-BF43-B0E9C4481018}"/>
              </a:ext>
            </a:extLst>
          </p:cNvPr>
          <p:cNvSpPr txBox="1"/>
          <p:nvPr/>
        </p:nvSpPr>
        <p:spPr>
          <a:xfrm>
            <a:off x="6019797" y="5431970"/>
            <a:ext cx="2645228" cy="685800"/>
          </a:xfrm>
          <a:prstGeom prst="rect">
            <a:avLst/>
          </a:prstGeom>
          <a:noFill/>
          <a:ln w="57150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7CD3FE4E-BF9D-06EA-B9A3-CE9D67B69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43" y="4306342"/>
            <a:ext cx="5617027" cy="98851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87BD94-D906-1B7C-472B-0FEAAD8EE753}"/>
              </a:ext>
            </a:extLst>
          </p:cNvPr>
          <p:cNvCxnSpPr/>
          <p:nvPr/>
        </p:nvCxnSpPr>
        <p:spPr>
          <a:xfrm>
            <a:off x="1436914" y="5083628"/>
            <a:ext cx="707571" cy="84908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F818F3-FE94-E79D-2B2F-91C7428AD821}"/>
              </a:ext>
            </a:extLst>
          </p:cNvPr>
          <p:cNvSpPr txBox="1"/>
          <p:nvPr/>
        </p:nvSpPr>
        <p:spPr>
          <a:xfrm>
            <a:off x="8156654" y="4482016"/>
            <a:ext cx="1340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  <a:cs typeface="Calibri"/>
              </a:rPr>
              <a:t>Denoising</a:t>
            </a:r>
            <a:endParaRPr lang="en-US" altLang="ko-KR" dirty="0">
              <a:latin typeface="맑은 고딕" panose="020B0503020000020004" pitchFamily="34" charset="-127"/>
              <a:ea typeface="맑은 고딕" panose="020B0503020000020004" pitchFamily="34" charset="-127"/>
              <a:cs typeface="Calibri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AE54B5-69C7-482E-C6C3-9FE61C6850CC}"/>
              </a:ext>
            </a:extLst>
          </p:cNvPr>
          <p:cNvCxnSpPr>
            <a:cxnSpLocks/>
          </p:cNvCxnSpPr>
          <p:nvPr/>
        </p:nvCxnSpPr>
        <p:spPr>
          <a:xfrm flipH="1" flipV="1">
            <a:off x="7347857" y="4245428"/>
            <a:ext cx="3320143" cy="10886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32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1014217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8840F0A-47E7-7075-E14F-4086D09C0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13" y="2482520"/>
            <a:ext cx="5149482" cy="882310"/>
          </a:xfrm>
          <a:prstGeom prst="rect">
            <a:avLst/>
          </a:prstGeom>
        </p:spPr>
      </p:pic>
      <p:pic>
        <p:nvPicPr>
          <p:cNvPr id="6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40E7FDEF-F6B8-7E61-3193-02C8333F0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914" y="1481085"/>
            <a:ext cx="5573485" cy="641001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6FD5C19-F714-8EC8-53CE-CB6B6B4D5F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36" y="3367367"/>
            <a:ext cx="7464690" cy="1124211"/>
          </a:xfrm>
          <a:prstGeom prst="rect">
            <a:avLst/>
          </a:prstGeom>
        </p:spPr>
      </p:pic>
      <p:pic>
        <p:nvPicPr>
          <p:cNvPr id="10" name="그림 12">
            <a:extLst>
              <a:ext uri="{FF2B5EF4-FFF2-40B4-BE49-F238E27FC236}">
                <a16:creationId xmlns:a16="http://schemas.microsoft.com/office/drawing/2014/main" id="{2F7406E8-C495-157E-AFF1-5CFB5B377B0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6598" b="-4445"/>
          <a:stretch/>
        </p:blipFill>
        <p:spPr>
          <a:xfrm>
            <a:off x="596559" y="5106983"/>
            <a:ext cx="1959920" cy="5721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29E362-776D-7061-21CE-254CFC1594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404" t="-965" b="-2222"/>
          <a:stretch/>
        </p:blipFill>
        <p:spPr>
          <a:xfrm>
            <a:off x="2469871" y="5109801"/>
            <a:ext cx="3803749" cy="573552"/>
          </a:xfrm>
          <a:prstGeom prst="rect">
            <a:avLst/>
          </a:prstGeom>
        </p:spPr>
      </p:pic>
      <p:pic>
        <p:nvPicPr>
          <p:cNvPr id="1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E7741A-1E03-90B0-0324-27FC68A3A7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492" y="4823279"/>
            <a:ext cx="4433276" cy="1259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8FDE11-DE85-B33C-3A95-F73934B8F7A2}"/>
              </a:ext>
            </a:extLst>
          </p:cNvPr>
          <p:cNvSpPr txBox="1"/>
          <p:nvPr/>
        </p:nvSpPr>
        <p:spPr>
          <a:xfrm>
            <a:off x="489638" y="2678208"/>
            <a:ext cx="1951129" cy="474553"/>
          </a:xfrm>
          <a:prstGeom prst="rect">
            <a:avLst/>
          </a:prstGeom>
          <a:noFill/>
          <a:ln w="57150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E50F9-C3D3-1379-BB22-59E5D15B2F25}"/>
              </a:ext>
            </a:extLst>
          </p:cNvPr>
          <p:cNvSpPr txBox="1"/>
          <p:nvPr/>
        </p:nvSpPr>
        <p:spPr>
          <a:xfrm>
            <a:off x="600221" y="5024564"/>
            <a:ext cx="1646221" cy="57263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79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40E7FDEF-F6B8-7E61-3193-02C8333F0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1481085"/>
            <a:ext cx="5573485" cy="641001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6FD5C19-F714-8EC8-53CE-CB6B6B4D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743" y="2371916"/>
            <a:ext cx="6215743" cy="938507"/>
          </a:xfrm>
          <a:prstGeom prst="rect">
            <a:avLst/>
          </a:prstGeom>
        </p:spPr>
      </p:pic>
      <p:pic>
        <p:nvPicPr>
          <p:cNvPr id="10" name="그림 12">
            <a:extLst>
              <a:ext uri="{FF2B5EF4-FFF2-40B4-BE49-F238E27FC236}">
                <a16:creationId xmlns:a16="http://schemas.microsoft.com/office/drawing/2014/main" id="{2F7406E8-C495-157E-AFF1-5CFB5B377B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598" b="-4445"/>
          <a:stretch/>
        </p:blipFill>
        <p:spPr>
          <a:xfrm>
            <a:off x="6368143" y="1681755"/>
            <a:ext cx="1756218" cy="5118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29E362-776D-7061-21CE-254CFC1594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404" t="-965" b="-2222"/>
          <a:stretch/>
        </p:blipFill>
        <p:spPr>
          <a:xfrm>
            <a:off x="8120742" y="1677028"/>
            <a:ext cx="3396344" cy="505652"/>
          </a:xfrm>
          <a:prstGeom prst="rect">
            <a:avLst/>
          </a:prstGeom>
        </p:spPr>
      </p:pic>
      <p:pic>
        <p:nvPicPr>
          <p:cNvPr id="1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E7741A-1E03-90B0-0324-27FC68A3A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739" y="190922"/>
            <a:ext cx="4433276" cy="1259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628026-0F74-4FF7-F38A-CBD53BED6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99" y="3304591"/>
            <a:ext cx="11887200" cy="858415"/>
          </a:xfrm>
          <a:prstGeom prst="rect">
            <a:avLst/>
          </a:prstGeom>
        </p:spPr>
      </p:pic>
      <p:pic>
        <p:nvPicPr>
          <p:cNvPr id="8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AABB39B-2364-462B-1DBF-3599A52E26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772" y="4428531"/>
            <a:ext cx="3712027" cy="91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014217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A0542-A93F-8C3E-CE0D-86AB9D1E3E35}"/>
              </a:ext>
            </a:extLst>
          </p:cNvPr>
          <p:cNvSpPr txBox="1"/>
          <p:nvPr/>
        </p:nvSpPr>
        <p:spPr>
          <a:xfrm>
            <a:off x="5122692" y="4585089"/>
            <a:ext cx="6771550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9" name="그림 11">
            <a:extLst>
              <a:ext uri="{FF2B5EF4-FFF2-40B4-BE49-F238E27FC236}">
                <a16:creationId xmlns:a16="http://schemas.microsoft.com/office/drawing/2014/main" id="{BA1BD3CC-1E54-3BD9-49FA-358BBBC341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6517" y="4590522"/>
            <a:ext cx="419100" cy="352425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A2CF2939-889D-A6B8-E6EA-8659C6B5F6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0267" y="4587346"/>
            <a:ext cx="1329266" cy="367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0B3541-F775-06B5-E6A8-4B515FB1EB78}"/>
              </a:ext>
            </a:extLst>
          </p:cNvPr>
          <p:cNvSpPr txBox="1"/>
          <p:nvPr/>
        </p:nvSpPr>
        <p:spPr>
          <a:xfrm>
            <a:off x="5198892" y="4949155"/>
            <a:ext cx="6771550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15" name="그림 16">
            <a:extLst>
              <a:ext uri="{FF2B5EF4-FFF2-40B4-BE49-F238E27FC236}">
                <a16:creationId xmlns:a16="http://schemas.microsoft.com/office/drawing/2014/main" id="{8204F486-0F3F-15C5-3C1A-1DAD585559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399" y="4947709"/>
            <a:ext cx="474134" cy="40004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BB968DA8-88C9-398E-6A7C-BFE9988A6C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93970" y="4887913"/>
            <a:ext cx="1355725" cy="4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89652" y="1035992"/>
            <a:ext cx="50704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1. </a:t>
            </a:r>
            <a:r>
              <a:rPr lang="ko-KR" altLang="en-US" dirty="0" err="1">
                <a:ea typeface="맑은 고딕"/>
                <a:cs typeface="Calibri"/>
              </a:rPr>
              <a:t>Introduction</a:t>
            </a:r>
            <a:r>
              <a:rPr lang="ko-KR" altLang="en-US" dirty="0">
                <a:ea typeface="맑은 고딕"/>
                <a:cs typeface="Calibri"/>
              </a:rPr>
              <a:t> : </a:t>
            </a:r>
            <a:r>
              <a:rPr lang="ko-KR" altLang="en-US" dirty="0" err="1">
                <a:ea typeface="맑은 고딕"/>
                <a:cs typeface="Calibri"/>
              </a:rPr>
              <a:t>Generative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Models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2. </a:t>
            </a:r>
            <a:r>
              <a:rPr lang="ko-KR" altLang="en-US" dirty="0" err="1">
                <a:ea typeface="맑은 고딕"/>
                <a:cs typeface="Calibri"/>
              </a:rPr>
              <a:t>Background</a:t>
            </a:r>
            <a:r>
              <a:rPr lang="ko-KR" altLang="en-US" dirty="0">
                <a:ea typeface="맑은 고딕"/>
                <a:cs typeface="Calibri"/>
              </a:rPr>
              <a:t> – ELBO, VAE, </a:t>
            </a:r>
            <a:r>
              <a:rPr lang="ko-KR" altLang="en-US" dirty="0" err="1">
                <a:ea typeface="맑은 고딕"/>
                <a:cs typeface="Calibri"/>
              </a:rPr>
              <a:t>Hierachical</a:t>
            </a:r>
            <a:r>
              <a:rPr lang="ko-KR" altLang="en-US" dirty="0">
                <a:ea typeface="맑은 고딕"/>
                <a:cs typeface="Calibri"/>
              </a:rPr>
              <a:t> VAE</a:t>
            </a:r>
          </a:p>
          <a:p>
            <a:r>
              <a:rPr lang="ko-KR" altLang="en-US" dirty="0">
                <a:ea typeface="맑은 고딕"/>
                <a:cs typeface="Calibri"/>
              </a:rPr>
              <a:t>3. </a:t>
            </a:r>
            <a:r>
              <a:rPr lang="ko-KR" altLang="en-US" dirty="0" err="1">
                <a:ea typeface="맑은 고딕"/>
                <a:cs typeface="Calibri"/>
              </a:rPr>
              <a:t>Variational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Diffusion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Models</a:t>
            </a:r>
            <a:endParaRPr lang="ko-KR" altLang="en-US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4. </a:t>
            </a:r>
            <a:r>
              <a:rPr lang="ko-KR" altLang="en-US" dirty="0" err="1">
                <a:ea typeface="맑은 고딕"/>
                <a:cs typeface="Calibri"/>
              </a:rPr>
              <a:t>Three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equivalent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Interpretations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0. contents</a:t>
            </a:r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459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40E7FDEF-F6B8-7E61-3193-02C8333F0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14" y="1481085"/>
            <a:ext cx="5573485" cy="641001"/>
          </a:xfrm>
          <a:prstGeom prst="rect">
            <a:avLst/>
          </a:prstGeom>
        </p:spPr>
      </p:pic>
      <p:pic>
        <p:nvPicPr>
          <p:cNvPr id="8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AABB39B-2364-462B-1DBF-3599A52E2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05" y="2396531"/>
            <a:ext cx="3712027" cy="91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014217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A0542-A93F-8C3E-CE0D-86AB9D1E3E35}"/>
              </a:ext>
            </a:extLst>
          </p:cNvPr>
          <p:cNvSpPr txBox="1"/>
          <p:nvPr/>
        </p:nvSpPr>
        <p:spPr>
          <a:xfrm>
            <a:off x="5359759" y="2417622"/>
            <a:ext cx="6771550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9" name="그림 11">
            <a:extLst>
              <a:ext uri="{FF2B5EF4-FFF2-40B4-BE49-F238E27FC236}">
                <a16:creationId xmlns:a16="http://schemas.microsoft.com/office/drawing/2014/main" id="{BA1BD3CC-1E54-3BD9-49FA-358BBBC34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3584" y="2423055"/>
            <a:ext cx="419100" cy="352425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A2CF2939-889D-A6B8-E6EA-8659C6B5F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334" y="2419879"/>
            <a:ext cx="1329266" cy="367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0B3541-F775-06B5-E6A8-4B515FB1EB78}"/>
              </a:ext>
            </a:extLst>
          </p:cNvPr>
          <p:cNvSpPr txBox="1"/>
          <p:nvPr/>
        </p:nvSpPr>
        <p:spPr>
          <a:xfrm>
            <a:off x="5435959" y="2781688"/>
            <a:ext cx="6771550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15" name="그림 16">
            <a:extLst>
              <a:ext uri="{FF2B5EF4-FFF2-40B4-BE49-F238E27FC236}">
                <a16:creationId xmlns:a16="http://schemas.microsoft.com/office/drawing/2014/main" id="{8204F486-0F3F-15C5-3C1A-1DAD585559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1466" y="2780242"/>
            <a:ext cx="474134" cy="40004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BB968DA8-88C9-398E-6A7C-BFE9988A6C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1037" y="2720446"/>
            <a:ext cx="1355725" cy="418042"/>
          </a:xfrm>
          <a:prstGeom prst="rect">
            <a:avLst/>
          </a:prstGeom>
        </p:spPr>
      </p:pic>
      <p:pic>
        <p:nvPicPr>
          <p:cNvPr id="18" name="그림 1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FE801C3-A351-491E-BAE0-9250689502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2067" y="3426793"/>
            <a:ext cx="6333066" cy="825679"/>
          </a:xfrm>
          <a:prstGeom prst="rect">
            <a:avLst/>
          </a:prstGeom>
        </p:spPr>
      </p:pic>
      <p:pic>
        <p:nvPicPr>
          <p:cNvPr id="19" name="그림 1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66A0290-60CA-314D-205B-07AAA0D067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4370400"/>
            <a:ext cx="6290734" cy="733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314E50-55DC-3239-6402-A76C3CFCF63E}"/>
              </a:ext>
            </a:extLst>
          </p:cNvPr>
          <p:cNvSpPr txBox="1"/>
          <p:nvPr/>
        </p:nvSpPr>
        <p:spPr>
          <a:xfrm>
            <a:off x="1194158" y="5372488"/>
            <a:ext cx="7525083" cy="64633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>
                <a:ea typeface="맑은 고딕"/>
                <a:cs typeface="Calibri"/>
              </a:rPr>
              <a:t>             </a:t>
            </a:r>
            <a:r>
              <a:rPr lang="ko-KR" altLang="en-US" dirty="0" err="1">
                <a:ea typeface="맑은 고딕"/>
                <a:cs typeface="Calibri"/>
              </a:rPr>
              <a:t>is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parameterized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neural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network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that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seeks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original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image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from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noisy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image</a:t>
            </a:r>
            <a:r>
              <a:rPr lang="ko-KR" altLang="en-US" dirty="0">
                <a:ea typeface="맑은 고딕"/>
                <a:cs typeface="Calibri"/>
              </a:rPr>
              <a:t> and </a:t>
            </a:r>
            <a:r>
              <a:rPr lang="ko-KR" altLang="en-US" dirty="0" err="1">
                <a:ea typeface="맑은 고딕"/>
                <a:cs typeface="Calibri"/>
              </a:rPr>
              <a:t>time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index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D78F7E68-B587-17DD-C04C-BE50708BD4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8942" y="5371571"/>
            <a:ext cx="933450" cy="31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F63FD-096D-6774-92FE-9FE3A33C9D5D}"/>
              </a:ext>
            </a:extLst>
          </p:cNvPr>
          <p:cNvSpPr txBox="1"/>
          <p:nvPr/>
        </p:nvSpPr>
        <p:spPr>
          <a:xfrm>
            <a:off x="912133" y="3711812"/>
            <a:ext cx="1370199" cy="376474"/>
          </a:xfrm>
          <a:prstGeom prst="rect">
            <a:avLst/>
          </a:prstGeom>
          <a:noFill/>
          <a:ln w="57150">
            <a:solidFill>
              <a:srgbClr val="ED328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D0294-3174-3265-BF29-2C989A152588}"/>
              </a:ext>
            </a:extLst>
          </p:cNvPr>
          <p:cNvSpPr txBox="1"/>
          <p:nvPr/>
        </p:nvSpPr>
        <p:spPr>
          <a:xfrm>
            <a:off x="917092" y="4579435"/>
            <a:ext cx="1140736" cy="43683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7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743605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3. Variational Diffusion Models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40E7FDEF-F6B8-7E61-3193-02C8333F0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781" y="3606219"/>
            <a:ext cx="5573485" cy="641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014217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A0542-A93F-8C3E-CE0D-86AB9D1E3E35}"/>
              </a:ext>
            </a:extLst>
          </p:cNvPr>
          <p:cNvSpPr txBox="1"/>
          <p:nvPr/>
        </p:nvSpPr>
        <p:spPr>
          <a:xfrm>
            <a:off x="5148092" y="2011223"/>
            <a:ext cx="2292684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9" name="그림 11">
            <a:extLst>
              <a:ext uri="{FF2B5EF4-FFF2-40B4-BE49-F238E27FC236}">
                <a16:creationId xmlns:a16="http://schemas.microsoft.com/office/drawing/2014/main" id="{BA1BD3CC-1E54-3BD9-49FA-358BBBC34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717" y="2008189"/>
            <a:ext cx="419100" cy="352425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A2CF2939-889D-A6B8-E6EA-8659C6B5F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467" y="2005013"/>
            <a:ext cx="1329266" cy="367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0B3541-F775-06B5-E6A8-4B515FB1EB78}"/>
              </a:ext>
            </a:extLst>
          </p:cNvPr>
          <p:cNvSpPr txBox="1"/>
          <p:nvPr/>
        </p:nvSpPr>
        <p:spPr>
          <a:xfrm>
            <a:off x="5148093" y="1528622"/>
            <a:ext cx="2165684" cy="369332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as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shorthand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 </a:t>
            </a:r>
          </a:p>
        </p:txBody>
      </p:sp>
      <p:pic>
        <p:nvPicPr>
          <p:cNvPr id="15" name="그림 16">
            <a:extLst>
              <a:ext uri="{FF2B5EF4-FFF2-40B4-BE49-F238E27FC236}">
                <a16:creationId xmlns:a16="http://schemas.microsoft.com/office/drawing/2014/main" id="{8204F486-0F3F-15C5-3C1A-1DAD58555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1527176"/>
            <a:ext cx="474134" cy="400049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BB968DA8-88C9-398E-6A7C-BFE9988A6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971" y="1467380"/>
            <a:ext cx="1355725" cy="418042"/>
          </a:xfrm>
          <a:prstGeom prst="rect">
            <a:avLst/>
          </a:prstGeom>
        </p:spPr>
      </p:pic>
      <p:pic>
        <p:nvPicPr>
          <p:cNvPr id="18" name="그림 1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FE801C3-A351-491E-BAE0-925068950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134" y="1487928"/>
            <a:ext cx="4021666" cy="529346"/>
          </a:xfrm>
          <a:prstGeom prst="rect">
            <a:avLst/>
          </a:prstGeom>
        </p:spPr>
      </p:pic>
      <p:pic>
        <p:nvPicPr>
          <p:cNvPr id="19" name="그림 19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D66A0290-60CA-314D-205B-07AAA0D067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00" y="1999734"/>
            <a:ext cx="4318001" cy="5217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314E50-55DC-3239-6402-A76C3CFCF63E}"/>
              </a:ext>
            </a:extLst>
          </p:cNvPr>
          <p:cNvSpPr txBox="1"/>
          <p:nvPr/>
        </p:nvSpPr>
        <p:spPr>
          <a:xfrm>
            <a:off x="220492" y="2595421"/>
            <a:ext cx="7525083" cy="64633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>
                <a:ea typeface="맑은 고딕"/>
                <a:cs typeface="Calibri"/>
              </a:rPr>
              <a:t>             </a:t>
            </a:r>
            <a:r>
              <a:rPr lang="ko-KR" altLang="en-US" dirty="0" err="1">
                <a:ea typeface="맑은 고딕"/>
                <a:cs typeface="Calibri"/>
              </a:rPr>
              <a:t>is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parameterized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neural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network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that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seeks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original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image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from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noisy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image</a:t>
            </a:r>
            <a:r>
              <a:rPr lang="ko-KR" altLang="en-US" dirty="0">
                <a:ea typeface="맑은 고딕"/>
                <a:cs typeface="Calibri"/>
              </a:rPr>
              <a:t> and </a:t>
            </a:r>
            <a:r>
              <a:rPr lang="ko-KR" altLang="en-US" dirty="0" err="1">
                <a:ea typeface="맑은 고딕"/>
                <a:cs typeface="Calibri"/>
              </a:rPr>
              <a:t>time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index</a:t>
            </a:r>
            <a:r>
              <a:rPr lang="ko-KR" altLang="en-US" dirty="0">
                <a:ea typeface="맑은 고딕"/>
                <a:cs typeface="Calibri"/>
              </a:rPr>
              <a:t>.</a:t>
            </a:r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D78F7E68-B587-17DD-C04C-BE50708BD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276" y="2594504"/>
            <a:ext cx="933450" cy="314325"/>
          </a:xfrm>
          <a:prstGeom prst="rect">
            <a:avLst/>
          </a:prstGeom>
        </p:spPr>
      </p:pic>
      <p:pic>
        <p:nvPicPr>
          <p:cNvPr id="5" name="그림 6" descr="차트이(가) 표시된 사진&#10;&#10;자동 생성된 설명">
            <a:extLst>
              <a:ext uri="{FF2B5EF4-FFF2-40B4-BE49-F238E27FC236}">
                <a16:creationId xmlns:a16="http://schemas.microsoft.com/office/drawing/2014/main" id="{68B245E4-65ED-F317-B70B-FB2F619176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200" y="4340959"/>
            <a:ext cx="3429000" cy="724549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3B42A08-90FC-6C78-4D1C-0DF0F3872E3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509" b="1299"/>
          <a:stretch/>
        </p:blipFill>
        <p:spPr>
          <a:xfrm>
            <a:off x="440266" y="5060626"/>
            <a:ext cx="4402666" cy="597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B815E8-4D6B-F29E-BDC6-A27F7565D622}"/>
              </a:ext>
            </a:extLst>
          </p:cNvPr>
          <p:cNvSpPr txBox="1"/>
          <p:nvPr/>
        </p:nvSpPr>
        <p:spPr>
          <a:xfrm>
            <a:off x="6291092" y="4729020"/>
            <a:ext cx="5747083" cy="923330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err="1">
                <a:ea typeface="맑은 고딕"/>
                <a:cs typeface="Calibri"/>
              </a:rPr>
              <a:t>Optimizing</a:t>
            </a:r>
            <a:r>
              <a:rPr lang="ko-KR" altLang="en-US" dirty="0">
                <a:ea typeface="맑은 고딕"/>
                <a:cs typeface="Calibri"/>
              </a:rPr>
              <a:t> VDM </a:t>
            </a:r>
            <a:r>
              <a:rPr lang="ko-KR" altLang="en-US" err="1">
                <a:ea typeface="맑은 고딕"/>
                <a:cs typeface="Calibri"/>
              </a:rPr>
              <a:t>boils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down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learning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a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neural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network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to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predict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the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original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ground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truth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image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from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arbitrarily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noisified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version</a:t>
            </a:r>
            <a:r>
              <a:rPr lang="ko-KR" altLang="en-US" dirty="0">
                <a:ea typeface="맑은 고딕"/>
                <a:cs typeface="Calibri"/>
              </a:rPr>
              <a:t> of </a:t>
            </a:r>
            <a:r>
              <a:rPr lang="ko-KR" altLang="en-US" err="1">
                <a:ea typeface="맑은 고딕"/>
                <a:cs typeface="Calibri"/>
              </a:rPr>
              <a:t>it</a:t>
            </a:r>
            <a:endParaRPr lang="ko-KR" err="1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51FB9B-AD16-75BA-8CF6-0CBA094B03E7}"/>
              </a:ext>
            </a:extLst>
          </p:cNvPr>
          <p:cNvCxnSpPr/>
          <p:nvPr/>
        </p:nvCxnSpPr>
        <p:spPr>
          <a:xfrm flipV="1">
            <a:off x="5297714" y="5314648"/>
            <a:ext cx="487438" cy="6047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03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2319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4. Three equivalent Interpretations</a:t>
            </a:r>
            <a:endParaRPr lang="en-US" altLang="ko-KR" sz="3600" b="1" kern="1100" dirty="0">
              <a:solidFill>
                <a:srgbClr val="01686D"/>
              </a:solidFill>
              <a:cs typeface="Malgun Gothic Semiligh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378284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3B42A08-90FC-6C78-4D1C-0DF0F3872E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509" b="1299"/>
          <a:stretch/>
        </p:blipFill>
        <p:spPr>
          <a:xfrm>
            <a:off x="7679267" y="768026"/>
            <a:ext cx="4402666" cy="597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B815E8-4D6B-F29E-BDC6-A27F7565D622}"/>
              </a:ext>
            </a:extLst>
          </p:cNvPr>
          <p:cNvSpPr txBox="1"/>
          <p:nvPr/>
        </p:nvSpPr>
        <p:spPr>
          <a:xfrm>
            <a:off x="6121759" y="5033820"/>
            <a:ext cx="5747083" cy="64633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dirty="0" err="1">
                <a:latin typeface="맑은 고딕"/>
                <a:ea typeface="맑은 고딕"/>
                <a:cs typeface="Calibri"/>
              </a:rPr>
              <a:t>learning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a</a:t>
            </a:r>
            <a:r>
              <a:rPr lang="ko-KR" dirty="0">
                <a:latin typeface="맑은 고딕"/>
                <a:ea typeface="맑은 고딕"/>
                <a:cs typeface="Calibri"/>
              </a:rPr>
              <a:t> VDM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by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predicting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original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image</a:t>
            </a:r>
            <a:r>
              <a:rPr lang="ko-KR" altLang="en-US" dirty="0">
                <a:latin typeface="맑은 고딕"/>
                <a:ea typeface="맑은 고딕"/>
                <a:cs typeface="Calibri"/>
              </a:rPr>
              <a:t> 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is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equivalent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to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learning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to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predict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the</a:t>
            </a:r>
            <a:r>
              <a:rPr 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ko-KR" dirty="0" err="1">
                <a:latin typeface="맑은 고딕"/>
                <a:ea typeface="맑은 고딕"/>
                <a:cs typeface="Calibri"/>
              </a:rPr>
              <a:t>noise</a:t>
            </a:r>
            <a:endParaRPr lang="ko-KR" dirty="0" err="1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51FB9B-AD16-75BA-8CF6-0CBA094B03E7}"/>
              </a:ext>
            </a:extLst>
          </p:cNvPr>
          <p:cNvCxnSpPr/>
          <p:nvPr/>
        </p:nvCxnSpPr>
        <p:spPr>
          <a:xfrm flipV="1">
            <a:off x="5297714" y="5314648"/>
            <a:ext cx="487438" cy="6047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1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A5203D3-AC73-47EA-6216-9DF890265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06" t="22581" r="377" b="-1075"/>
          <a:stretch/>
        </p:blipFill>
        <p:spPr>
          <a:xfrm>
            <a:off x="5671079" y="1687513"/>
            <a:ext cx="2120125" cy="620559"/>
          </a:xfrm>
          <a:prstGeom prst="rect">
            <a:avLst/>
          </a:prstGeom>
        </p:spPr>
      </p:pic>
      <p:pic>
        <p:nvPicPr>
          <p:cNvPr id="13" name="그림 21" descr="도표이(가) 표시된 사진&#10;&#10;자동 생성된 설명">
            <a:extLst>
              <a:ext uri="{FF2B5EF4-FFF2-40B4-BE49-F238E27FC236}">
                <a16:creationId xmlns:a16="http://schemas.microsoft.com/office/drawing/2014/main" id="{8FF0059F-2D00-EE47-40C0-2404B38A27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924" b="1266"/>
          <a:stretch/>
        </p:blipFill>
        <p:spPr>
          <a:xfrm>
            <a:off x="237067" y="1684019"/>
            <a:ext cx="4648200" cy="561524"/>
          </a:xfrm>
          <a:prstGeom prst="rect">
            <a:avLst/>
          </a:prstGeom>
        </p:spPr>
      </p:pic>
      <p:pic>
        <p:nvPicPr>
          <p:cNvPr id="22" name="그림 22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E915BCD1-8C68-D5B9-E34B-2A9B3D803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0800" y="2432311"/>
            <a:ext cx="2743200" cy="723378"/>
          </a:xfrm>
          <a:prstGeom prst="rect">
            <a:avLst/>
          </a:prstGeom>
        </p:spPr>
      </p:pic>
      <p:pic>
        <p:nvPicPr>
          <p:cNvPr id="23" name="그림 23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E3FD4679-4FEE-83D9-BFE2-7A00E4799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67" y="3252614"/>
            <a:ext cx="3869266" cy="784571"/>
          </a:xfrm>
          <a:prstGeom prst="rect">
            <a:avLst/>
          </a:prstGeom>
        </p:spPr>
      </p:pic>
      <p:pic>
        <p:nvPicPr>
          <p:cNvPr id="25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E32EC48A-7263-096E-F010-8F0671DE87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848" y="4038019"/>
            <a:ext cx="5573485" cy="641001"/>
          </a:xfrm>
          <a:prstGeom prst="rect">
            <a:avLst/>
          </a:prstGeom>
        </p:spPr>
      </p:pic>
      <p:pic>
        <p:nvPicPr>
          <p:cNvPr id="26" name="그림 26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BD111FDF-9849-88E1-0C2C-EDECF5BFCA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4955029"/>
            <a:ext cx="4893733" cy="6902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C1979A-0811-04B3-56FE-EA25F22EAF47}"/>
              </a:ext>
            </a:extLst>
          </p:cNvPr>
          <p:cNvSpPr txBox="1"/>
          <p:nvPr/>
        </p:nvSpPr>
        <p:spPr>
          <a:xfrm>
            <a:off x="4673958" y="3315088"/>
            <a:ext cx="7228750" cy="64633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>
                <a:ea typeface="맑은 고딕"/>
                <a:cs typeface="Calibri"/>
              </a:rPr>
              <a:t>             </a:t>
            </a:r>
            <a:r>
              <a:rPr lang="ko-KR" altLang="en-US" dirty="0" err="1">
                <a:ea typeface="맑은 고딕"/>
                <a:cs typeface="Calibri"/>
              </a:rPr>
              <a:t>is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parameterized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neural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network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that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learns</a:t>
            </a:r>
            <a:r>
              <a:rPr lang="ko-KR" altLang="en-US" dirty="0">
                <a:ea typeface="맑은 고딕"/>
                <a:cs typeface="Calibri"/>
              </a:rPr>
              <a:t> </a:t>
            </a: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source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noise</a:t>
            </a:r>
          </a:p>
        </p:txBody>
      </p:sp>
      <p:pic>
        <p:nvPicPr>
          <p:cNvPr id="31" name="그림 31">
            <a:extLst>
              <a:ext uri="{FF2B5EF4-FFF2-40B4-BE49-F238E27FC236}">
                <a16:creationId xmlns:a16="http://schemas.microsoft.com/office/drawing/2014/main" id="{85B35F63-371E-E6CA-1185-CB252B4DC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8592" y="3310997"/>
            <a:ext cx="8953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2319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4. Three equivalent Interpretations</a:t>
            </a:r>
            <a:endParaRPr lang="en-US" altLang="ko-KR" sz="3600" b="1" kern="1100" dirty="0">
              <a:solidFill>
                <a:srgbClr val="01686D"/>
              </a:solidFill>
              <a:cs typeface="Malgun Gothic Semiligh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378284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13" name="그림 21" descr="도표이(가) 표시된 사진&#10;&#10;자동 생성된 설명">
            <a:extLst>
              <a:ext uri="{FF2B5EF4-FFF2-40B4-BE49-F238E27FC236}">
                <a16:creationId xmlns:a16="http://schemas.microsoft.com/office/drawing/2014/main" id="{8FF0059F-2D00-EE47-40C0-2404B38A27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24" b="1266"/>
          <a:stretch/>
        </p:blipFill>
        <p:spPr>
          <a:xfrm>
            <a:off x="254000" y="1472352"/>
            <a:ext cx="6468534" cy="781657"/>
          </a:xfrm>
          <a:prstGeom prst="rect">
            <a:avLst/>
          </a:prstGeom>
        </p:spPr>
      </p:pic>
      <p:pic>
        <p:nvPicPr>
          <p:cNvPr id="17" name="그림 17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B020DF8D-D4F1-7FB9-B831-3DE76C9D6E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00" b="-800"/>
          <a:stretch/>
        </p:blipFill>
        <p:spPr>
          <a:xfrm>
            <a:off x="6841066" y="1415249"/>
            <a:ext cx="4284133" cy="1038629"/>
          </a:xfrm>
          <a:prstGeom prst="rect">
            <a:avLst/>
          </a:prstGeom>
        </p:spPr>
      </p:pic>
      <p:pic>
        <p:nvPicPr>
          <p:cNvPr id="3" name="그림 6" descr="텍스트, 시계, 손목시계, 게이지이(가) 표시된 사진&#10;&#10;자동 생성된 설명">
            <a:extLst>
              <a:ext uri="{FF2B5EF4-FFF2-40B4-BE49-F238E27FC236}">
                <a16:creationId xmlns:a16="http://schemas.microsoft.com/office/drawing/2014/main" id="{42E57382-507B-05F1-8A72-3F588F3F0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3" y="2247225"/>
            <a:ext cx="5232400" cy="1034283"/>
          </a:xfrm>
          <a:prstGeom prst="rect">
            <a:avLst/>
          </a:prstGeom>
        </p:spPr>
      </p:pic>
      <p:pic>
        <p:nvPicPr>
          <p:cNvPr id="8" name="그림 6" descr="텍스트, 장치, 계량기, 게이지이(가) 표시된 사진&#10;&#10;자동 생성된 설명">
            <a:extLst>
              <a:ext uri="{FF2B5EF4-FFF2-40B4-BE49-F238E27FC236}">
                <a16:creationId xmlns:a16="http://schemas.microsoft.com/office/drawing/2014/main" id="{A3AE831E-4F06-F003-681B-AD515246E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315" y="3394552"/>
            <a:ext cx="5573485" cy="641001"/>
          </a:xfrm>
          <a:prstGeom prst="rect">
            <a:avLst/>
          </a:prstGeom>
        </p:spPr>
      </p:pic>
      <p:pic>
        <p:nvPicPr>
          <p:cNvPr id="10" name="그림 15" descr="차트이(가) 표시된 사진&#10;&#10;자동 생성된 설명">
            <a:extLst>
              <a:ext uri="{FF2B5EF4-FFF2-40B4-BE49-F238E27FC236}">
                <a16:creationId xmlns:a16="http://schemas.microsoft.com/office/drawing/2014/main" id="{15A9E036-210A-679D-45E8-25FB650308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733" y="4245276"/>
            <a:ext cx="5816600" cy="856648"/>
          </a:xfrm>
          <a:prstGeom prst="rect">
            <a:avLst/>
          </a:prstGeom>
        </p:spPr>
      </p:pic>
      <p:pic>
        <p:nvPicPr>
          <p:cNvPr id="21" name="그림 21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D0D00A48-B926-EE28-D74F-DD393E2A0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" y="5269444"/>
            <a:ext cx="11277600" cy="6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2319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4. Three equivalent Interpretations</a:t>
            </a:r>
            <a:endParaRPr lang="en-US" altLang="ko-KR" sz="3600" b="1" kern="1100" dirty="0">
              <a:solidFill>
                <a:srgbClr val="01686D"/>
              </a:solidFill>
              <a:cs typeface="Malgun Gothic Semiligh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378284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pic>
        <p:nvPicPr>
          <p:cNvPr id="13" name="그림 21" descr="도표이(가) 표시된 사진&#10;&#10;자동 생성된 설명">
            <a:extLst>
              <a:ext uri="{FF2B5EF4-FFF2-40B4-BE49-F238E27FC236}">
                <a16:creationId xmlns:a16="http://schemas.microsoft.com/office/drawing/2014/main" id="{8FF0059F-2D00-EE47-40C0-2404B38A27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924" b="1266"/>
          <a:stretch/>
        </p:blipFill>
        <p:spPr>
          <a:xfrm>
            <a:off x="203200" y="5011419"/>
            <a:ext cx="6468534" cy="781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C8A51-1976-76F7-8C28-82DB73AAF0A1}"/>
              </a:ext>
            </a:extLst>
          </p:cNvPr>
          <p:cNvSpPr txBox="1"/>
          <p:nvPr/>
        </p:nvSpPr>
        <p:spPr>
          <a:xfrm>
            <a:off x="364425" y="1393155"/>
            <a:ext cx="7228750" cy="64633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Mathematically</a:t>
            </a:r>
            <a:r>
              <a:rPr lang="ko-KR" altLang="en-US" dirty="0">
                <a:ea typeface="맑은 고딕"/>
                <a:cs typeface="Calibri"/>
              </a:rPr>
              <a:t>, </a:t>
            </a:r>
            <a:r>
              <a:rPr lang="ko-KR" altLang="en-US" dirty="0" err="1">
                <a:ea typeface="맑은 고딕"/>
                <a:cs typeface="Calibri"/>
              </a:rPr>
              <a:t>for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Gaussian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variable</a:t>
            </a:r>
          </a:p>
          <a:p>
            <a:pPr algn="just"/>
            <a:r>
              <a:rPr lang="ko-KR" altLang="en-US" dirty="0" err="1">
                <a:ea typeface="맑은 고딕"/>
                <a:cs typeface="Calibri"/>
              </a:rPr>
              <a:t>Tweedie's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Formula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states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that</a:t>
            </a:r>
            <a:r>
              <a:rPr lang="ko-KR" altLang="en-US" dirty="0">
                <a:ea typeface="맑은 고딕"/>
                <a:cs typeface="Calibri"/>
              </a:rPr>
              <a:t> : </a:t>
            </a:r>
          </a:p>
        </p:txBody>
      </p:sp>
      <p:pic>
        <p:nvPicPr>
          <p:cNvPr id="6" name="그림 8">
            <a:extLst>
              <a:ext uri="{FF2B5EF4-FFF2-40B4-BE49-F238E27FC236}">
                <a16:creationId xmlns:a16="http://schemas.microsoft.com/office/drawing/2014/main" id="{F807B64A-E5A3-036D-E70F-A031D3C9B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1583" y="1394883"/>
            <a:ext cx="1790700" cy="342900"/>
          </a:xfrm>
          <a:prstGeom prst="rect">
            <a:avLst/>
          </a:prstGeom>
        </p:spPr>
      </p:pic>
      <p:pic>
        <p:nvPicPr>
          <p:cNvPr id="9" name="그림 11">
            <a:extLst>
              <a:ext uri="{FF2B5EF4-FFF2-40B4-BE49-F238E27FC236}">
                <a16:creationId xmlns:a16="http://schemas.microsoft.com/office/drawing/2014/main" id="{2AC6072F-9845-72DE-6CF5-2BAE32990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7467" y="1711655"/>
            <a:ext cx="2743200" cy="352823"/>
          </a:xfrm>
          <a:prstGeom prst="rect">
            <a:avLst/>
          </a:prstGeom>
        </p:spPr>
      </p:pic>
      <p:pic>
        <p:nvPicPr>
          <p:cNvPr id="12" name="그림 13">
            <a:extLst>
              <a:ext uri="{FF2B5EF4-FFF2-40B4-BE49-F238E27FC236}">
                <a16:creationId xmlns:a16="http://schemas.microsoft.com/office/drawing/2014/main" id="{BD73FC83-9C17-680E-2EE5-6BA0648B0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34" y="2299459"/>
            <a:ext cx="4809066" cy="481083"/>
          </a:xfrm>
          <a:prstGeom prst="rect">
            <a:avLst/>
          </a:prstGeom>
        </p:spPr>
      </p:pic>
      <p:pic>
        <p:nvPicPr>
          <p:cNvPr id="14" name="그림 14" descr="시계이(가) 표시된 사진&#10;&#10;자동 생성된 설명">
            <a:extLst>
              <a:ext uri="{FF2B5EF4-FFF2-40B4-BE49-F238E27FC236}">
                <a16:creationId xmlns:a16="http://schemas.microsoft.com/office/drawing/2014/main" id="{7C136A83-EE10-4DDC-82C3-9E562B36C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133" y="2855050"/>
            <a:ext cx="4766733" cy="614499"/>
          </a:xfrm>
          <a:prstGeom prst="rect">
            <a:avLst/>
          </a:prstGeom>
        </p:spPr>
      </p:pic>
      <p:pic>
        <p:nvPicPr>
          <p:cNvPr id="15" name="그림 16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D53619E8-DC20-90BF-7278-C9A9240CCF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571" b="-571"/>
          <a:stretch/>
        </p:blipFill>
        <p:spPr>
          <a:xfrm>
            <a:off x="728133" y="3550059"/>
            <a:ext cx="4766732" cy="1400006"/>
          </a:xfrm>
          <a:prstGeom prst="rect">
            <a:avLst/>
          </a:prstGeom>
        </p:spPr>
      </p:pic>
      <p:pic>
        <p:nvPicPr>
          <p:cNvPr id="17" name="그림 17" descr="텍스트, 시계, 손목시계이(가) 표시된 사진&#10;&#10;자동 생성된 설명">
            <a:extLst>
              <a:ext uri="{FF2B5EF4-FFF2-40B4-BE49-F238E27FC236}">
                <a16:creationId xmlns:a16="http://schemas.microsoft.com/office/drawing/2014/main" id="{B020DF8D-D4F1-7FB9-B831-3DE76C9D6E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200" b="-800"/>
          <a:stretch/>
        </p:blipFill>
        <p:spPr>
          <a:xfrm>
            <a:off x="6790266" y="4954316"/>
            <a:ext cx="4284133" cy="10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6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82319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5. Conclusion</a:t>
            </a:r>
            <a:endParaRPr lang="en-US" altLang="ko-KR" sz="3600" b="1" kern="1100" dirty="0">
              <a:solidFill>
                <a:srgbClr val="01686D"/>
              </a:solidFill>
              <a:cs typeface="Malgun Gothic Semilight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E8538F-1666-203B-70E4-C984A2A28F32}"/>
              </a:ext>
            </a:extLst>
          </p:cNvPr>
          <p:cNvSpPr txBox="1"/>
          <p:nvPr/>
        </p:nvSpPr>
        <p:spPr>
          <a:xfrm>
            <a:off x="406759" y="952890"/>
            <a:ext cx="1378284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Formula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C8A51-1976-76F7-8C28-82DB73AAF0A1}"/>
              </a:ext>
            </a:extLst>
          </p:cNvPr>
          <p:cNvSpPr txBox="1"/>
          <p:nvPr/>
        </p:nvSpPr>
        <p:spPr>
          <a:xfrm>
            <a:off x="364425" y="1393155"/>
            <a:ext cx="7228750" cy="2031325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ko-KR" altLang="en-US" dirty="0" err="1">
                <a:ea typeface="맑은 고딕"/>
                <a:cs typeface="Calibri"/>
              </a:rPr>
              <a:t>Three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equivalent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objectives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optimize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</a:t>
            </a:r>
            <a:r>
              <a:rPr lang="ko-KR" altLang="en-US" dirty="0">
                <a:ea typeface="맑은 고딕"/>
                <a:cs typeface="Calibri"/>
              </a:rPr>
              <a:t> VDM:</a:t>
            </a:r>
          </a:p>
          <a:p>
            <a:pPr algn="just"/>
            <a:endParaRPr lang="ko-KR" altLang="en-US" dirty="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ko-KR" altLang="en-US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the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original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image</a:t>
            </a:r>
            <a:endParaRPr lang="ko-KR" altLang="en-US" dirty="0" err="1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endParaRPr lang="ko-KR" altLang="en-US" dirty="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the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source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noise</a:t>
            </a:r>
            <a:endParaRPr lang="ko-KR" altLang="en-US" dirty="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endParaRPr lang="ko-KR" altLang="en-US" dirty="0">
              <a:ea typeface="맑은 고딕"/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ea typeface="맑은 고딕"/>
                <a:cs typeface="Calibri"/>
              </a:rPr>
              <a:t>To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predict</a:t>
            </a:r>
            <a:r>
              <a:rPr lang="ko-KR" altLang="en-US" dirty="0">
                <a:ea typeface="맑은 고딕"/>
                <a:cs typeface="Calibri"/>
              </a:rPr>
              <a:t>                                   </a:t>
            </a:r>
            <a:r>
              <a:rPr lang="ko-KR" altLang="en-US" dirty="0" err="1">
                <a:ea typeface="맑은 고딕"/>
                <a:cs typeface="Calibri"/>
              </a:rPr>
              <a:t>at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arbitrary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noise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level</a:t>
            </a:r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3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3DC8479-8843-C7F2-B70C-D8C126768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770" y="2922589"/>
            <a:ext cx="13811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6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2842" y="1404322"/>
            <a:ext cx="1020025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Given observed samples </a:t>
            </a:r>
            <a:r>
              <a:rPr lang="en-US" altLang="ko-KR" b="1" dirty="0">
                <a:ea typeface="맑은 고딕"/>
                <a:cs typeface="Calibri"/>
              </a:rPr>
              <a:t>x</a:t>
            </a:r>
            <a:r>
              <a:rPr lang="en-US" altLang="ko-KR" dirty="0">
                <a:ea typeface="맑은 고딕"/>
                <a:cs typeface="Calibri"/>
              </a:rPr>
              <a:t>, the goal is to learn to model its </a:t>
            </a:r>
            <a:r>
              <a:rPr lang="en-US" altLang="ko-KR" b="1" i="1" dirty="0">
                <a:ea typeface="맑은 고딕"/>
                <a:cs typeface="Calibri"/>
              </a:rPr>
              <a:t>true data distribution </a:t>
            </a:r>
          </a:p>
          <a:p>
            <a:pPr marL="285750" indent="-285750">
              <a:buFont typeface="Arial"/>
              <a:buChar char="•"/>
            </a:pPr>
            <a:endParaRPr lang="en-US" altLang="ko-KR" b="1" i="1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Data distribution</a:t>
            </a:r>
            <a:r>
              <a:rPr lang="en-US" altLang="ko-KR" b="1" i="1" dirty="0">
                <a:ea typeface="맑은 고딕"/>
                <a:cs typeface="Calibri"/>
              </a:rPr>
              <a:t> : the statistical characteristics and patterns </a:t>
            </a:r>
            <a:r>
              <a:rPr lang="en-US" altLang="ko-KR" dirty="0">
                <a:ea typeface="맑은 고딕"/>
                <a:cs typeface="Calibri"/>
              </a:rPr>
              <a:t>present in the real data</a:t>
            </a:r>
          </a:p>
          <a:p>
            <a:pPr lvl="4"/>
            <a:r>
              <a:rPr lang="en-US" altLang="ko-KR" b="1" i="1" dirty="0">
                <a:ea typeface="맑은 고딕"/>
                <a:cs typeface="Calibri"/>
              </a:rPr>
              <a:t>   </a:t>
            </a:r>
            <a:r>
              <a:rPr lang="en-US" altLang="ko-KR" dirty="0">
                <a:ea typeface="맑은 고딕"/>
                <a:cs typeface="Calibri"/>
              </a:rPr>
              <a:t>It specifies the probabilities of all events – Introduction to probability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Once learned, we can generate new samples from our approximate model.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GAN</a:t>
            </a: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Likelihood-based : </a:t>
            </a:r>
            <a:r>
              <a:rPr lang="en-US" altLang="ko-KR" b="1" dirty="0">
                <a:ea typeface="맑은 고딕"/>
                <a:cs typeface="Calibri"/>
              </a:rPr>
              <a:t>Variational Autoencoders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1. Introduction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79F5C-7AA7-0D46-4B0C-4371CCBDE4C5}"/>
              </a:ext>
            </a:extLst>
          </p:cNvPr>
          <p:cNvSpPr txBox="1"/>
          <p:nvPr/>
        </p:nvSpPr>
        <p:spPr>
          <a:xfrm>
            <a:off x="406759" y="952890"/>
            <a:ext cx="2024296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Generative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Models</a:t>
            </a:r>
          </a:p>
        </p:txBody>
      </p:sp>
      <p:pic>
        <p:nvPicPr>
          <p:cNvPr id="3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02DCC48-F70D-800D-99AB-0D5831208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077" y="3368144"/>
            <a:ext cx="5577209" cy="3466062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610963F3-6AC7-03C8-202B-722B9DF0F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30" y="1424959"/>
            <a:ext cx="4762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364783" y="1545831"/>
            <a:ext cx="1140527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We can think of</a:t>
            </a:r>
            <a:r>
              <a:rPr lang="en-US" b="1" dirty="0">
                <a:ea typeface="맑은 고딕"/>
                <a:cs typeface="Calibri"/>
              </a:rPr>
              <a:t> </a:t>
            </a:r>
            <a:r>
              <a:rPr lang="en-US" dirty="0">
                <a:ea typeface="맑은 고딕"/>
                <a:cs typeface="Calibri"/>
              </a:rPr>
              <a:t>The data(X)</a:t>
            </a:r>
            <a:r>
              <a:rPr lang="en-US" b="1" dirty="0">
                <a:ea typeface="맑은 고딕"/>
                <a:cs typeface="Calibri"/>
              </a:rPr>
              <a:t> </a:t>
            </a:r>
            <a:r>
              <a:rPr lang="en-US" dirty="0">
                <a:ea typeface="맑은 고딕"/>
                <a:cs typeface="Calibri"/>
              </a:rPr>
              <a:t>as </a:t>
            </a:r>
            <a:r>
              <a:rPr lang="en-US" b="1" dirty="0">
                <a:ea typeface="맑은 고딕"/>
                <a:cs typeface="Calibri"/>
              </a:rPr>
              <a:t>generated</a:t>
            </a:r>
            <a:r>
              <a:rPr lang="en-US" dirty="0">
                <a:ea typeface="맑은 고딕"/>
                <a:cs typeface="Calibri"/>
              </a:rPr>
              <a:t> by an associated unseen latent variable(Z). 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We generally seek to learn</a:t>
            </a:r>
            <a:r>
              <a:rPr lang="en-US" b="1" dirty="0">
                <a:ea typeface="맑은 고딕"/>
                <a:cs typeface="Calibri"/>
              </a:rPr>
              <a:t> latent representations (low-dimension)</a:t>
            </a:r>
            <a:r>
              <a:rPr lang="en-US" dirty="0">
                <a:ea typeface="맑은 고딕"/>
                <a:cs typeface="Calibri"/>
              </a:rPr>
              <a:t> rather than higher-dimensional ones.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맑은 고딕"/>
                <a:cs typeface="Calibri"/>
              </a:rPr>
              <a:t>Learning data distribution in lower-dimension is more easier than high-dimension (sparsity, complexity) </a:t>
            </a:r>
          </a:p>
          <a:p>
            <a:pPr marL="285750" indent="-285750">
              <a:buFont typeface="Arial"/>
              <a:buChar char="•"/>
            </a:pPr>
            <a:endParaRPr lang="en-US" altLang="ko-KR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dirty="0">
                <a:ea typeface="맑은 고딕"/>
                <a:cs typeface="Calibri"/>
              </a:rPr>
              <a:t>Learning lower-dimensional </a:t>
            </a:r>
            <a:r>
              <a:rPr lang="en-US" altLang="ko-KR" dirty="0" err="1">
                <a:ea typeface="맑은 고딕"/>
                <a:cs typeface="Calibri"/>
              </a:rPr>
              <a:t>latents</a:t>
            </a:r>
            <a:r>
              <a:rPr lang="en-US" altLang="ko-KR" dirty="0">
                <a:ea typeface="맑은 고딕"/>
                <a:cs typeface="Calibri"/>
              </a:rPr>
              <a:t> can also be seen as a form of compression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맑은 고딕"/>
                <a:cs typeface="Calibri"/>
              </a:rPr>
              <a:t>The best intuition for expressing this idea is through Plato’s Allegory of the Cave.</a:t>
            </a:r>
            <a:endParaRPr 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88798-3EC5-6D1C-0395-3038E41C7620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Latent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variable</a:t>
            </a:r>
          </a:p>
        </p:txBody>
      </p:sp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8147018-7BAD-2DDD-6B4F-BCEA616A2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78" y="4460053"/>
            <a:ext cx="10156236" cy="2255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그림 27" descr="도표이(가) 표시된 사진&#10;&#10;자동 생성된 설명">
            <a:extLst>
              <a:ext uri="{FF2B5EF4-FFF2-40B4-BE49-F238E27FC236}">
                <a16:creationId xmlns:a16="http://schemas.microsoft.com/office/drawing/2014/main" id="{ACA72922-9592-70B7-88C2-922152FFA6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44" t="30137" r="1718" b="31507"/>
          <a:stretch/>
        </p:blipFill>
        <p:spPr>
          <a:xfrm rot="10800000">
            <a:off x="8628474" y="204140"/>
            <a:ext cx="3458087" cy="134382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6FA1673-D959-B8FA-44DB-FB0F6F46F11E}"/>
              </a:ext>
            </a:extLst>
          </p:cNvPr>
          <p:cNvCxnSpPr/>
          <p:nvPr/>
        </p:nvCxnSpPr>
        <p:spPr>
          <a:xfrm>
            <a:off x="9995108" y="931507"/>
            <a:ext cx="672007" cy="57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6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B0E1D-CF60-C3F2-A4AD-3D6AC38ED644}"/>
              </a:ext>
            </a:extLst>
          </p:cNvPr>
          <p:cNvSpPr txBox="1"/>
          <p:nvPr/>
        </p:nvSpPr>
        <p:spPr>
          <a:xfrm>
            <a:off x="7773236" y="3327144"/>
            <a:ext cx="4029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The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cave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people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 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can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never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see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the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 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hidden</a:t>
            </a:r>
            <a:r>
              <a:rPr lang="ko-KR" altLang="en-US" b="1" dirty="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ea typeface="맑은 고딕"/>
                <a:cs typeface="Calibri"/>
              </a:rPr>
              <a:t>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A8F21-5082-3D90-827E-F162394749F9}"/>
              </a:ext>
            </a:extLst>
          </p:cNvPr>
          <p:cNvSpPr txBox="1"/>
          <p:nvPr/>
        </p:nvSpPr>
        <p:spPr>
          <a:xfrm>
            <a:off x="7764769" y="4122787"/>
            <a:ext cx="402955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  <a:cs typeface="Calibri"/>
              </a:rPr>
              <a:t>They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can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still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reason</a:t>
            </a:r>
            <a:r>
              <a:rPr lang="ko-KR" altLang="en-US" b="1" dirty="0">
                <a:ea typeface="맑은 고딕"/>
                <a:cs typeface="Calibri"/>
              </a:rPr>
              <a:t> and </a:t>
            </a:r>
            <a:r>
              <a:rPr lang="ko-KR" altLang="en-US" b="1" err="1">
                <a:ea typeface="맑은 고딕"/>
                <a:cs typeface="Calibri"/>
              </a:rPr>
              <a:t>draw</a:t>
            </a:r>
            <a:r>
              <a:rPr lang="ko-KR" altLang="en-US" b="1" dirty="0">
                <a:ea typeface="맑은 고딕"/>
                <a:cs typeface="Calibri"/>
              </a:rPr>
              <a:t>(</a:t>
            </a:r>
            <a:r>
              <a:rPr lang="ko-KR" altLang="en-US" b="1" err="1">
                <a:solidFill>
                  <a:srgbClr val="FF0000"/>
                </a:solidFill>
                <a:ea typeface="맑은 고딕"/>
                <a:cs typeface="Calibri"/>
              </a:rPr>
              <a:t>generate</a:t>
            </a:r>
            <a:r>
              <a:rPr lang="ko-KR" altLang="en-US" b="1" dirty="0">
                <a:ea typeface="맑은 고딕"/>
                <a:cs typeface="Calibri"/>
              </a:rPr>
              <a:t>) </a:t>
            </a:r>
            <a:r>
              <a:rPr lang="ko-KR" altLang="en-US" b="1" err="1">
                <a:ea typeface="맑은 고딕"/>
                <a:cs typeface="Calibri"/>
              </a:rPr>
              <a:t>inferences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about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them</a:t>
            </a:r>
            <a:r>
              <a:rPr lang="ko-KR" altLang="en-US" b="1" dirty="0">
                <a:ea typeface="맑은 고딕"/>
                <a:cs typeface="Calibri"/>
              </a:rPr>
              <a:t>.</a:t>
            </a:r>
          </a:p>
          <a:p>
            <a:endParaRPr lang="ko-KR" altLang="en-US" b="1" dirty="0">
              <a:ea typeface="맑은 고딕"/>
              <a:cs typeface="Calibri"/>
            </a:endParaRPr>
          </a:p>
          <a:p>
            <a:r>
              <a:rPr lang="ko-KR" altLang="en-US" b="1" dirty="0" err="1">
                <a:ea typeface="맑은 고딕"/>
                <a:cs typeface="Calibri"/>
              </a:rPr>
              <a:t>In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a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similar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way</a:t>
            </a:r>
            <a:r>
              <a:rPr lang="ko-KR" altLang="en-US" b="1" dirty="0">
                <a:ea typeface="맑은 고딕"/>
                <a:cs typeface="Calibri"/>
              </a:rPr>
              <a:t>, </a:t>
            </a:r>
            <a:r>
              <a:rPr lang="ko-KR" altLang="en-US" b="1" dirty="0" err="1">
                <a:ea typeface="맑은 고딕"/>
                <a:cs typeface="Calibri"/>
              </a:rPr>
              <a:t>we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can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approximate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latent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representations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that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describe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the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data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we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observe</a:t>
            </a:r>
            <a:r>
              <a:rPr lang="ko-KR" altLang="en-US" b="1" dirty="0">
                <a:ea typeface="맑은 고딕"/>
                <a:cs typeface="Calibri"/>
              </a:rPr>
              <a:t>.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1C263F73-9A76-A7C5-AC9B-932520B18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04" y="1559671"/>
            <a:ext cx="6540636" cy="3746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756E1-1FD3-4970-7E6F-EEFCAB0D6152}"/>
              </a:ext>
            </a:extLst>
          </p:cNvPr>
          <p:cNvSpPr txBox="1"/>
          <p:nvPr/>
        </p:nvSpPr>
        <p:spPr>
          <a:xfrm>
            <a:off x="1568158" y="2634317"/>
            <a:ext cx="36191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err="1">
                <a:solidFill>
                  <a:srgbClr val="FF0000"/>
                </a:solidFill>
                <a:ea typeface="맑은 고딕"/>
                <a:cs typeface="Calibri"/>
              </a:rPr>
              <a:t>Z</a:t>
            </a:r>
            <a:endParaRPr lang="ko-KR" sz="2400" dirty="0" err="1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E6853-0F55-4115-675A-165AE1F16857}"/>
              </a:ext>
            </a:extLst>
          </p:cNvPr>
          <p:cNvSpPr txBox="1"/>
          <p:nvPr/>
        </p:nvSpPr>
        <p:spPr>
          <a:xfrm>
            <a:off x="64687" y="1628531"/>
            <a:ext cx="2665334" cy="375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the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 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two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(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low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) 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dimensional</a:t>
            </a:r>
            <a:endParaRPr lang="ko-KR" altLang="en-US" b="1">
              <a:solidFill>
                <a:srgbClr val="002060"/>
              </a:solidFill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79F5C-7AA7-0D46-4B0C-4371CCBDE4C5}"/>
              </a:ext>
            </a:extLst>
          </p:cNvPr>
          <p:cNvSpPr txBox="1"/>
          <p:nvPr/>
        </p:nvSpPr>
        <p:spPr>
          <a:xfrm>
            <a:off x="3497498" y="1782931"/>
            <a:ext cx="3510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Unseen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 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three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(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high</a:t>
            </a:r>
            <a:r>
              <a:rPr lang="ko-KR" altLang="en-US" b="1" dirty="0">
                <a:solidFill>
                  <a:srgbClr val="002060"/>
                </a:solidFill>
                <a:ea typeface="맑은 고딕"/>
                <a:cs typeface="Calibri"/>
              </a:rPr>
              <a:t>) </a:t>
            </a:r>
            <a:r>
              <a:rPr lang="ko-KR" altLang="en-US" b="1" err="1">
                <a:solidFill>
                  <a:srgbClr val="002060"/>
                </a:solidFill>
                <a:ea typeface="맑은 고딕"/>
                <a:cs typeface="Calibri"/>
              </a:rPr>
              <a:t>dimension</a:t>
            </a:r>
            <a:endParaRPr lang="ko-KR" altLang="en-US" b="1">
              <a:solidFill>
                <a:srgbClr val="002060"/>
              </a:solidFill>
              <a:ea typeface="맑은 고딕"/>
              <a:cs typeface="Calibri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8C4391F-FEA2-258F-0196-9FC3A132731A}"/>
              </a:ext>
            </a:extLst>
          </p:cNvPr>
          <p:cNvCxnSpPr/>
          <p:nvPr/>
        </p:nvCxnSpPr>
        <p:spPr>
          <a:xfrm>
            <a:off x="992219" y="1947507"/>
            <a:ext cx="436824" cy="1529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2005B0-D104-576D-EB26-21D927EDC37A}"/>
              </a:ext>
            </a:extLst>
          </p:cNvPr>
          <p:cNvCxnSpPr>
            <a:cxnSpLocks/>
          </p:cNvCxnSpPr>
          <p:nvPr/>
        </p:nvCxnSpPr>
        <p:spPr>
          <a:xfrm flipH="1">
            <a:off x="3748665" y="2201371"/>
            <a:ext cx="425456" cy="1177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5053D6-B789-CA48-D9DA-38E55A79AD08}"/>
              </a:ext>
            </a:extLst>
          </p:cNvPr>
          <p:cNvSpPr txBox="1"/>
          <p:nvPr/>
        </p:nvSpPr>
        <p:spPr>
          <a:xfrm>
            <a:off x="3940907" y="3334382"/>
            <a:ext cx="36191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  <a:ea typeface="맑은 고딕"/>
                <a:cs typeface="Calibri" panose="020F0502020204030204"/>
              </a:rPr>
              <a:t>X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C2CBD1-B33F-A402-4EA8-A0AE2BE85399}"/>
              </a:ext>
            </a:extLst>
          </p:cNvPr>
          <p:cNvGrpSpPr/>
          <p:nvPr/>
        </p:nvGrpSpPr>
        <p:grpSpPr>
          <a:xfrm>
            <a:off x="905984" y="5581228"/>
            <a:ext cx="6629830" cy="1004281"/>
            <a:chOff x="905984" y="5581228"/>
            <a:chExt cx="6629830" cy="10042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6B246E-20F9-1F4F-B301-F26F2F8E9158}"/>
                </a:ext>
              </a:extLst>
            </p:cNvPr>
            <p:cNvSpPr txBox="1"/>
            <p:nvPr/>
          </p:nvSpPr>
          <p:spPr>
            <a:xfrm>
              <a:off x="905984" y="5629685"/>
              <a:ext cx="662983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 dirty="0">
                  <a:ea typeface="맑은 고딕"/>
                  <a:cs typeface="Calibri"/>
                </a:rPr>
                <a:t>1. </a:t>
              </a:r>
              <a:r>
                <a:rPr lang="ko-KR" altLang="en-US" b="1" dirty="0" err="1">
                  <a:ea typeface="맑은 고딕"/>
                  <a:cs typeface="Calibri"/>
                </a:rPr>
                <a:t>Feature</a:t>
              </a:r>
              <a:r>
                <a:rPr lang="ko-KR" altLang="en-US" b="1" dirty="0">
                  <a:ea typeface="맑은 고딕"/>
                  <a:cs typeface="Calibri"/>
                </a:rPr>
                <a:t> </a:t>
              </a:r>
              <a:r>
                <a:rPr lang="ko-KR" altLang="en-US" b="1" dirty="0" err="1">
                  <a:ea typeface="맑은 고딕"/>
                  <a:cs typeface="Calibri"/>
                </a:rPr>
                <a:t>Extraction</a:t>
              </a:r>
              <a:r>
                <a:rPr lang="ko-KR" altLang="en-US" b="1" dirty="0">
                  <a:ea typeface="맑은 고딕"/>
                  <a:cs typeface="Calibri"/>
                </a:rPr>
                <a:t>, </a:t>
              </a:r>
              <a:r>
                <a:rPr lang="ko-KR" altLang="en-US" b="1" dirty="0" err="1">
                  <a:ea typeface="맑은 고딕"/>
                  <a:cs typeface="Calibri"/>
                </a:rPr>
                <a:t>Compression</a:t>
              </a:r>
              <a:r>
                <a:rPr lang="ko-KR" altLang="en-US" b="1" dirty="0">
                  <a:ea typeface="맑은 고딕"/>
                  <a:cs typeface="Calibri"/>
                </a:rPr>
                <a:t> </a:t>
              </a:r>
              <a:r>
                <a:rPr lang="ko-KR" altLang="en-US" b="1" dirty="0" err="1">
                  <a:ea typeface="맑은 고딕"/>
                  <a:cs typeface="Calibri"/>
                </a:rPr>
                <a:t>from</a:t>
              </a:r>
              <a:r>
                <a:rPr lang="ko-KR" altLang="en-US" b="1" dirty="0">
                  <a:ea typeface="맑은 고딕"/>
                  <a:cs typeface="Calibri"/>
                </a:rPr>
                <a:t> </a:t>
              </a:r>
              <a:r>
                <a:rPr lang="ko-KR" altLang="en-US" b="1" dirty="0" err="1">
                  <a:ea typeface="맑은 고딕"/>
                  <a:cs typeface="Calibri"/>
                </a:rPr>
                <a:t>dataset</a:t>
              </a:r>
              <a:r>
                <a:rPr lang="ko-KR" altLang="en-US" b="1" dirty="0">
                  <a:ea typeface="맑은 고딕"/>
                  <a:cs typeface="Calibri"/>
                </a:rPr>
                <a:t> (</a:t>
              </a:r>
              <a:r>
                <a:rPr lang="ko-KR" altLang="en-US" b="1" dirty="0" err="1">
                  <a:ea typeface="맑은 고딕"/>
                  <a:cs typeface="Calibri"/>
                </a:rPr>
                <a:t>X</a:t>
              </a:r>
              <a:r>
                <a:rPr lang="ko-KR" altLang="en-US" b="1" dirty="0">
                  <a:ea typeface="맑은 고딕"/>
                  <a:cs typeface="Calibri"/>
                </a:rPr>
                <a:t> -&gt; </a:t>
              </a:r>
              <a:r>
                <a:rPr lang="ko-KR" altLang="en-US" b="1" dirty="0" err="1">
                  <a:ea typeface="맑은 고딕"/>
                  <a:cs typeface="Calibri"/>
                </a:rPr>
                <a:t>Z</a:t>
              </a:r>
              <a:r>
                <a:rPr lang="ko-KR" altLang="en-US" b="1" dirty="0">
                  <a:ea typeface="맑은 고딕"/>
                  <a:cs typeface="Calibri"/>
                </a:rPr>
                <a:t>)</a:t>
              </a: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FFDD11B2-8887-E58B-612F-204AA6DB76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1054" y="5581228"/>
              <a:ext cx="1801358" cy="33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A4EB93B-7919-02E2-BB5D-A13239589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0543" y="6194121"/>
              <a:ext cx="1738767" cy="3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F44C-553F-8139-B2CD-B28E5B583543}"/>
                </a:ext>
              </a:extLst>
            </p:cNvPr>
            <p:cNvSpPr txBox="1"/>
            <p:nvPr/>
          </p:nvSpPr>
          <p:spPr>
            <a:xfrm>
              <a:off x="1643582" y="6216177"/>
              <a:ext cx="45263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b="1" dirty="0">
                  <a:ea typeface="맑은 고딕"/>
                  <a:cs typeface="Calibri"/>
                </a:rPr>
                <a:t>2. </a:t>
              </a:r>
              <a:r>
                <a:rPr lang="ko-KR" altLang="en-US" b="1" err="1">
                  <a:ea typeface="맑은 고딕"/>
                  <a:cs typeface="Calibri"/>
                </a:rPr>
                <a:t>Generation</a:t>
              </a:r>
              <a:r>
                <a:rPr lang="ko-KR" altLang="en-US" b="1" dirty="0">
                  <a:ea typeface="맑은 고딕"/>
                  <a:cs typeface="Calibri"/>
                </a:rPr>
                <a:t> </a:t>
              </a:r>
              <a:r>
                <a:rPr lang="ko-KR" altLang="en-US" b="1" err="1">
                  <a:ea typeface="맑은 고딕"/>
                  <a:cs typeface="Calibri"/>
                </a:rPr>
                <a:t>from</a:t>
              </a:r>
              <a:r>
                <a:rPr lang="ko-KR" altLang="en-US" b="1" dirty="0">
                  <a:ea typeface="맑은 고딕"/>
                  <a:cs typeface="Calibri"/>
                </a:rPr>
                <a:t> </a:t>
              </a:r>
              <a:r>
                <a:rPr lang="ko-KR" altLang="en-US" b="1" err="1">
                  <a:ea typeface="맑은 고딕"/>
                  <a:cs typeface="Calibri"/>
                </a:rPr>
                <a:t>latent</a:t>
              </a:r>
              <a:r>
                <a:rPr lang="ko-KR" altLang="en-US" b="1" dirty="0">
                  <a:ea typeface="맑은 고딕"/>
                  <a:cs typeface="Calibri"/>
                </a:rPr>
                <a:t> </a:t>
              </a:r>
              <a:r>
                <a:rPr lang="ko-KR" altLang="en-US" b="1" err="1">
                  <a:ea typeface="맑은 고딕"/>
                  <a:cs typeface="Calibri"/>
                </a:rPr>
                <a:t>variable</a:t>
              </a:r>
              <a:r>
                <a:rPr lang="ko-KR" altLang="en-US" b="1" dirty="0">
                  <a:ea typeface="맑은 고딕"/>
                  <a:cs typeface="Calibri"/>
                </a:rPr>
                <a:t> (</a:t>
              </a:r>
              <a:r>
                <a:rPr lang="ko-KR" altLang="en-US" b="1" err="1">
                  <a:ea typeface="맑은 고딕"/>
                  <a:cs typeface="Calibri"/>
                </a:rPr>
                <a:t>Z</a:t>
              </a:r>
              <a:r>
                <a:rPr lang="ko-KR" altLang="en-US" b="1" dirty="0">
                  <a:ea typeface="맑은 고딕"/>
                  <a:cs typeface="Calibri"/>
                </a:rPr>
                <a:t> -&gt; </a:t>
              </a:r>
              <a:r>
                <a:rPr lang="ko-KR" altLang="en-US" b="1" err="1">
                  <a:ea typeface="맑은 고딕"/>
                  <a:cs typeface="Calibri"/>
                </a:rPr>
                <a:t>X</a:t>
              </a:r>
              <a:r>
                <a:rPr lang="ko-KR" altLang="en-US" b="1" dirty="0">
                  <a:ea typeface="맑은 고딕"/>
                  <a:cs typeface="Calibri"/>
                </a:rPr>
                <a:t>)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90C347-1824-2AC3-5A18-B0AC296614FD}"/>
              </a:ext>
            </a:extLst>
          </p:cNvPr>
          <p:cNvSpPr txBox="1"/>
          <p:nvPr/>
        </p:nvSpPr>
        <p:spPr>
          <a:xfrm>
            <a:off x="7651881" y="1780342"/>
            <a:ext cx="4198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(</a:t>
            </a:r>
            <a:r>
              <a:rPr lang="ko-KR" altLang="en-US" b="1" dirty="0" err="1">
                <a:ea typeface="맑은 고딕"/>
                <a:cs typeface="Calibri"/>
              </a:rPr>
              <a:t>Generated</a:t>
            </a:r>
            <a:r>
              <a:rPr lang="ko-KR" altLang="en-US" b="1" dirty="0">
                <a:ea typeface="맑은 고딕"/>
                <a:cs typeface="Calibri"/>
              </a:rPr>
              <a:t>) </a:t>
            </a:r>
            <a:r>
              <a:rPr lang="ko-KR" altLang="en-US" b="1" dirty="0" err="1">
                <a:ea typeface="맑은 고딕"/>
                <a:cs typeface="Calibri"/>
              </a:rPr>
              <a:t>Object</a:t>
            </a:r>
            <a:r>
              <a:rPr lang="ko-KR" altLang="en-US" b="1" dirty="0">
                <a:ea typeface="맑은 고딕"/>
                <a:cs typeface="Calibri"/>
              </a:rPr>
              <a:t> : </a:t>
            </a:r>
            <a:r>
              <a:rPr lang="ko-KR" altLang="en-US" b="1" dirty="0" err="1">
                <a:ea typeface="맑은 고딕"/>
                <a:cs typeface="Calibri"/>
              </a:rPr>
              <a:t>encapsulate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abstract</a:t>
            </a:r>
            <a:r>
              <a:rPr lang="ko-KR" altLang="en-US" b="1" dirty="0">
                <a:ea typeface="맑은 고딕"/>
                <a:cs typeface="Calibri"/>
              </a:rPr>
              <a:t> </a:t>
            </a:r>
            <a:r>
              <a:rPr lang="ko-KR" altLang="en-US" b="1" dirty="0" err="1">
                <a:ea typeface="맑은 고딕"/>
                <a:cs typeface="Calibri"/>
              </a:rPr>
              <a:t>properties</a:t>
            </a:r>
            <a:r>
              <a:rPr lang="ko-KR" altLang="en-US" b="1" dirty="0">
                <a:ea typeface="맑은 고딕"/>
                <a:cs typeface="Calibri"/>
              </a:rPr>
              <a:t> (</a:t>
            </a:r>
            <a:r>
              <a:rPr lang="ko-KR" altLang="en-US" b="1" dirty="0" err="1">
                <a:ea typeface="맑은 고딕"/>
                <a:cs typeface="Calibri"/>
              </a:rPr>
              <a:t>size</a:t>
            </a:r>
            <a:r>
              <a:rPr lang="ko-KR" altLang="en-US" b="1" dirty="0">
                <a:ea typeface="맑은 고딕"/>
                <a:cs typeface="Calibri"/>
              </a:rPr>
              <a:t>, </a:t>
            </a:r>
            <a:r>
              <a:rPr lang="ko-KR" altLang="en-US" b="1" dirty="0" err="1">
                <a:ea typeface="맑은 고딕"/>
                <a:cs typeface="Calibri"/>
              </a:rPr>
              <a:t>shape</a:t>
            </a:r>
            <a:r>
              <a:rPr lang="ko-KR" altLang="en-US" b="1" dirty="0">
                <a:ea typeface="맑은 고딕"/>
                <a:cs typeface="Calibri"/>
              </a:rPr>
              <a:t>, and </a:t>
            </a:r>
            <a:r>
              <a:rPr lang="ko-KR" altLang="en-US" b="1" dirty="0" err="1">
                <a:ea typeface="맑은 고딕"/>
                <a:cs typeface="Calibri"/>
              </a:rPr>
              <a:t>more</a:t>
            </a:r>
            <a:r>
              <a:rPr lang="ko-KR" altLang="en-US" b="1" dirty="0">
                <a:ea typeface="맑은 고딕"/>
                <a:cs typeface="Calibri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631507-FF1C-F90D-4705-5A8EEC0EA8CA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Latent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25408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7617" y="1632388"/>
            <a:ext cx="1148439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Likelihood-based : to learn a model to maximize the likelihood p(x)  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ea typeface="맑은 고딕"/>
                <a:cs typeface="Calibri"/>
              </a:rPr>
              <a:t>The latent variables and the data as modeled by a joint distribution              </a:t>
            </a:r>
            <a:r>
              <a:rPr lang="en-US" altLang="ko-KR" dirty="0">
                <a:ea typeface="맑은 고딕"/>
                <a:cs typeface="Calibri"/>
              </a:rPr>
              <a:t> </a:t>
            </a:r>
            <a:endParaRPr lang="ko-KR" altLang="en-US" dirty="0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Evidence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Lower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Bound</a:t>
            </a:r>
            <a:endParaRPr lang="ko-KR" dirty="0" err="1"/>
          </a:p>
        </p:txBody>
      </p:sp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1304D1C-6586-5292-252B-65FF56E62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191" y="3432110"/>
            <a:ext cx="2524125" cy="742950"/>
          </a:xfrm>
          <a:prstGeom prst="rect">
            <a:avLst/>
          </a:prstGeom>
        </p:spPr>
      </p:pic>
      <p:pic>
        <p:nvPicPr>
          <p:cNvPr id="18" name="그림 1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CABB1DAA-FCE3-65F8-22E2-CD8D0DFB2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3126" y="3272353"/>
            <a:ext cx="1885950" cy="81915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3F927C80-81B1-621F-266E-887F8E0F9E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297" b="12356"/>
          <a:stretch/>
        </p:blipFill>
        <p:spPr>
          <a:xfrm>
            <a:off x="7010419" y="2243180"/>
            <a:ext cx="653981" cy="3088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E304F-42B9-0F27-E643-19247B9E2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7310" y="1683892"/>
            <a:ext cx="4762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0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147D82-04C9-8D7D-5C24-39A75630629C}"/>
              </a:ext>
            </a:extLst>
          </p:cNvPr>
          <p:cNvSpPr txBox="1"/>
          <p:nvPr/>
        </p:nvSpPr>
        <p:spPr>
          <a:xfrm>
            <a:off x="408987" y="1366971"/>
            <a:ext cx="1148439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maximizing the likelihood p(x) is difficult because it either involves integrating out </a:t>
            </a:r>
            <a:r>
              <a:rPr lang="en-US" b="1" dirty="0">
                <a:solidFill>
                  <a:srgbClr val="FF0000"/>
                </a:solidFill>
                <a:ea typeface="맑은 고딕"/>
                <a:cs typeface="Calibri"/>
              </a:rPr>
              <a:t>all</a:t>
            </a:r>
            <a:r>
              <a:rPr lang="en-US" b="1" dirty="0">
                <a:ea typeface="맑은 고딕"/>
                <a:cs typeface="Calibri"/>
              </a:rPr>
              <a:t> latent variables z</a:t>
            </a:r>
            <a:r>
              <a:rPr lang="en-US" dirty="0">
                <a:ea typeface="맑은 고딕"/>
                <a:cs typeface="Calibri"/>
              </a:rPr>
              <a:t>, </a:t>
            </a:r>
          </a:p>
          <a:p>
            <a:r>
              <a:rPr lang="en-US" dirty="0">
                <a:ea typeface="맑은 고딕"/>
                <a:cs typeface="Calibri"/>
              </a:rPr>
              <a:t>      which is</a:t>
            </a:r>
            <a:r>
              <a:rPr lang="en-US" b="1" dirty="0">
                <a:ea typeface="맑은 고딕"/>
                <a:cs typeface="Calibri"/>
              </a:rPr>
              <a:t> intractable</a:t>
            </a:r>
            <a:r>
              <a:rPr lang="en-US" dirty="0">
                <a:ea typeface="맑은 고딕"/>
                <a:cs typeface="Calibri"/>
              </a:rPr>
              <a:t> for complex models,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맑은 고딕"/>
                <a:cs typeface="Calibri"/>
              </a:rPr>
              <a:t>it involves having access to a ground truth latent encoder p(</a:t>
            </a:r>
            <a:r>
              <a:rPr lang="en-US" dirty="0" err="1">
                <a:ea typeface="맑은 고딕"/>
                <a:cs typeface="Calibri"/>
              </a:rPr>
              <a:t>z|x</a:t>
            </a:r>
            <a:r>
              <a:rPr lang="en-US" dirty="0">
                <a:ea typeface="맑은 고딕"/>
                <a:cs typeface="Calibri"/>
              </a:rPr>
              <a:t>)</a:t>
            </a:r>
            <a:endParaRPr lang="en-US">
              <a:cs typeface="Calibri"/>
            </a:endParaRPr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CE4089-3C92-52DE-6AEE-FEA4A6F59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1" t="62245" r="31402" b="14796"/>
          <a:stretch/>
        </p:blipFill>
        <p:spPr>
          <a:xfrm>
            <a:off x="2446704" y="3093276"/>
            <a:ext cx="4535980" cy="332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Evidence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Lower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Bound</a:t>
            </a:r>
            <a:endParaRPr lang="ko-KR" dirty="0" err="1"/>
          </a:p>
        </p:txBody>
      </p:sp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31304D1C-6586-5292-252B-65FF56E62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7" y="1504323"/>
            <a:ext cx="2524125" cy="742950"/>
          </a:xfrm>
          <a:prstGeom prst="rect">
            <a:avLst/>
          </a:prstGeom>
        </p:spPr>
      </p:pic>
      <p:pic>
        <p:nvPicPr>
          <p:cNvPr id="18" name="그림 18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CABB1DAA-FCE3-65F8-22E2-CD8D0DFB2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85" y="4048144"/>
            <a:ext cx="18859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5C7FFC-CE0D-465E-8C98-4BA6DF9DF1C5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195" indent="0" defTabSz="914377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3600" b="1" kern="1100" dirty="0">
                <a:solidFill>
                  <a:srgbClr val="01686D"/>
                </a:solidFill>
                <a:latin typeface="맑은 고딕"/>
                <a:ea typeface="맑은 고딕"/>
                <a:cs typeface="Malgun Gothic Semilight"/>
              </a:rPr>
              <a:t>2. Background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196F45-C36E-4016-BC03-013616A3A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459417-FCFB-438F-94CD-7EE097046E9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BA6040-AC9B-1C15-682A-C80DA8B135F5}"/>
              </a:ext>
            </a:extLst>
          </p:cNvPr>
          <p:cNvSpPr txBox="1"/>
          <p:nvPr/>
        </p:nvSpPr>
        <p:spPr>
          <a:xfrm>
            <a:off x="406759" y="952890"/>
            <a:ext cx="2505559" cy="369332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 err="1">
                <a:ea typeface="맑은 고딕"/>
                <a:cs typeface="Calibri"/>
              </a:rPr>
              <a:t>Evidence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Lower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Bound</a:t>
            </a:r>
            <a:endParaRPr lang="ko-KR" dirty="0" err="1"/>
          </a:p>
        </p:txBody>
      </p:sp>
      <p:pic>
        <p:nvPicPr>
          <p:cNvPr id="5" name="그림 5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1CFE2D6-7070-E38C-6F8D-85E066F34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343" y="1569343"/>
            <a:ext cx="6368142" cy="5047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85F980-89D4-DB93-E63B-6A7BF1525207}"/>
              </a:ext>
            </a:extLst>
          </p:cNvPr>
          <p:cNvSpPr txBox="1"/>
          <p:nvPr/>
        </p:nvSpPr>
        <p:spPr>
          <a:xfrm>
            <a:off x="2660102" y="5851462"/>
            <a:ext cx="2483788" cy="782989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7" name="그림 5">
            <a:extLst>
              <a:ext uri="{FF2B5EF4-FFF2-40B4-BE49-F238E27FC236}">
                <a16:creationId xmlns:a16="http://schemas.microsoft.com/office/drawing/2014/main" id="{B903E91A-3841-2974-F0D8-EC154A784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872" y="2080998"/>
            <a:ext cx="927901" cy="414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677FA0-9135-E5AA-9BC4-24839B830112}"/>
              </a:ext>
            </a:extLst>
          </p:cNvPr>
          <p:cNvSpPr txBox="1"/>
          <p:nvPr/>
        </p:nvSpPr>
        <p:spPr>
          <a:xfrm>
            <a:off x="6964580" y="2074537"/>
            <a:ext cx="4974464" cy="14867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맑은 고딕"/>
                <a:cs typeface="Calibri"/>
              </a:rPr>
              <a:t>: a parameterizable      model that is learned to</a:t>
            </a:r>
            <a:endParaRPr lang="ko-KR" altLang="ko-KR" dirty="0">
              <a:ea typeface="맑은 고딕"/>
              <a:cs typeface="Calibri"/>
            </a:endParaRPr>
          </a:p>
          <a:p>
            <a:r>
              <a:rPr lang="en-US" dirty="0">
                <a:ea typeface="맑은 고딕"/>
                <a:cs typeface="Calibri"/>
              </a:rPr>
              <a:t> estimate the true distribution over latent variables </a:t>
            </a:r>
            <a:endParaRPr lang="ko-KR" altLang="ko-KR" dirty="0">
              <a:ea typeface="맑은 고딕"/>
              <a:cs typeface="Calibri"/>
            </a:endParaRPr>
          </a:p>
          <a:p>
            <a:r>
              <a:rPr lang="en-US" dirty="0">
                <a:ea typeface="맑은 고딕"/>
                <a:cs typeface="Calibri"/>
              </a:rPr>
              <a:t> for given x </a:t>
            </a:r>
            <a:r>
              <a:rPr lang="en-US" altLang="ko-KR" dirty="0">
                <a:ea typeface="맑은 고딕"/>
                <a:cs typeface="Calibri"/>
              </a:rPr>
              <a:t> </a:t>
            </a:r>
            <a:endParaRPr lang="ko-KR" altLang="ko-KR">
              <a:ea typeface="맑은 고딕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endParaRPr lang="en-US" dirty="0">
              <a:ea typeface="맑은 고딕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CFCD57-D064-230C-3EB0-A9DD2AFAC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257" y="2084112"/>
            <a:ext cx="224518" cy="3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5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1200</Words>
  <Application>Microsoft Office PowerPoint</Application>
  <PresentationFormat>와이드스크린</PresentationFormat>
  <Paragraphs>281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Arial,Sans-Serif</vt:lpstr>
      <vt:lpstr>맑은 고딕</vt:lpstr>
      <vt:lpstr>Arial</vt:lpstr>
      <vt:lpstr>Calibri</vt:lpstr>
      <vt:lpstr>Calibri Light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김남국</cp:lastModifiedBy>
  <cp:revision>1709</cp:revision>
  <dcterms:created xsi:type="dcterms:W3CDTF">2023-04-22T03:46:24Z</dcterms:created>
  <dcterms:modified xsi:type="dcterms:W3CDTF">2023-05-03T03:43:58Z</dcterms:modified>
</cp:coreProperties>
</file>